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329" r:id="rId2"/>
    <p:sldId id="330" r:id="rId3"/>
    <p:sldId id="331" r:id="rId4"/>
    <p:sldId id="345" r:id="rId5"/>
    <p:sldId id="340" r:id="rId6"/>
    <p:sldId id="334" r:id="rId7"/>
    <p:sldId id="333" r:id="rId8"/>
    <p:sldId id="341" r:id="rId9"/>
    <p:sldId id="346" r:id="rId10"/>
    <p:sldId id="347" r:id="rId11"/>
    <p:sldId id="351" r:id="rId12"/>
    <p:sldId id="348" r:id="rId13"/>
    <p:sldId id="352" r:id="rId14"/>
    <p:sldId id="349" r:id="rId15"/>
    <p:sldId id="350" r:id="rId16"/>
    <p:sldId id="353" r:id="rId17"/>
    <p:sldId id="354" r:id="rId18"/>
    <p:sldId id="355" r:id="rId19"/>
    <p:sldId id="357" r:id="rId20"/>
    <p:sldId id="358" r:id="rId21"/>
    <p:sldId id="359" r:id="rId22"/>
    <p:sldId id="36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9E4642A9-4084-E748-B320-936A8B0A6296}">
          <p14:sldIdLst>
            <p14:sldId id="329"/>
            <p14:sldId id="330"/>
            <p14:sldId id="331"/>
            <p14:sldId id="345"/>
            <p14:sldId id="340"/>
            <p14:sldId id="334"/>
            <p14:sldId id="333"/>
            <p14:sldId id="341"/>
            <p14:sldId id="346"/>
            <p14:sldId id="347"/>
            <p14:sldId id="351"/>
            <p14:sldId id="348"/>
            <p14:sldId id="352"/>
            <p14:sldId id="349"/>
            <p14:sldId id="350"/>
            <p14:sldId id="353"/>
            <p14:sldId id="354"/>
            <p14:sldId id="355"/>
            <p14:sldId id="357"/>
            <p14:sldId id="358"/>
            <p14:sldId id="359"/>
            <p14:sldId id="3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901E"/>
    <a:srgbClr val="8B1E41"/>
    <a:srgbClr val="FF6600"/>
    <a:srgbClr val="28223E"/>
    <a:srgbClr val="26213B"/>
    <a:srgbClr val="110C3B"/>
    <a:srgbClr val="16104B"/>
    <a:srgbClr val="1E1762"/>
    <a:srgbClr val="1F364B"/>
    <a:srgbClr val="FFFA9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947" autoAdjust="0"/>
    <p:restoredTop sz="94014"/>
  </p:normalViewPr>
  <p:slideViewPr>
    <p:cSldViewPr snapToGrid="0" snapToObjects="1">
      <p:cViewPr varScale="1">
        <p:scale>
          <a:sx n="145" d="100"/>
          <a:sy n="145" d="100"/>
        </p:scale>
        <p:origin x="192" y="32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0.tiff>
</file>

<file path=ppt/media/image11.tiff>
</file>

<file path=ppt/media/image12.tiff>
</file>

<file path=ppt/media/image13.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D444C4-D241-AB44-A8B2-A67FC57DD99A}" type="datetimeFigureOut">
              <a:rPr lang="en-US" smtClean="0"/>
              <a:t>11/25/19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4AC6CA-3C20-4146-82D0-CD1C76E775AB}" type="slidenum">
              <a:rPr lang="en-US" smtClean="0"/>
              <a:t>‹#›</a:t>
            </a:fld>
            <a:endParaRPr lang="en-US" dirty="0"/>
          </a:p>
        </p:txBody>
      </p:sp>
    </p:spTree>
    <p:extLst>
      <p:ext uri="{BB962C8B-B14F-4D97-AF65-F5344CB8AC3E}">
        <p14:creationId xmlns:p14="http://schemas.microsoft.com/office/powerpoint/2010/main" val="1051870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1" name="Rectangle 20"/>
          <p:cNvSpPr/>
          <p:nvPr userDrawn="1"/>
        </p:nvSpPr>
        <p:spPr>
          <a:xfrm>
            <a:off x="900540" y="0"/>
            <a:ext cx="9981863" cy="18491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l"/>
            <a:endParaRPr lang="en-US" dirty="0"/>
          </a:p>
        </p:txBody>
      </p:sp>
      <p:sp>
        <p:nvSpPr>
          <p:cNvPr id="14" name="Rectangle 13"/>
          <p:cNvSpPr/>
          <p:nvPr userDrawn="1"/>
        </p:nvSpPr>
        <p:spPr>
          <a:xfrm>
            <a:off x="843432" y="2113280"/>
            <a:ext cx="10170008" cy="474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algn="l">
              <a:lnSpc>
                <a:spcPct val="150000"/>
              </a:lnSpc>
            </a:pPr>
            <a:endParaRPr lang="en-US" dirty="0"/>
          </a:p>
        </p:txBody>
      </p:sp>
      <p:pic>
        <p:nvPicPr>
          <p:cNvPr id="22" name="Picture 21"/>
          <p:cNvPicPr>
            <a:picLocks noChangeAspect="1"/>
          </p:cNvPicPr>
          <p:nvPr userDrawn="1"/>
        </p:nvPicPr>
        <p:blipFill rotWithShape="1">
          <a:blip r:embed="rId2" cstate="print">
            <a:alphaModFix amt="37000"/>
            <a:extLst>
              <a:ext uri="{28A0092B-C50C-407E-A947-70E740481C1C}">
                <a14:useLocalDpi xmlns:a14="http://schemas.microsoft.com/office/drawing/2010/main"/>
              </a:ext>
            </a:extLst>
          </a:blip>
          <a:srcRect l="48729" t="-2" r="-46172" b="32720"/>
          <a:stretch/>
        </p:blipFill>
        <p:spPr>
          <a:xfrm flipH="1">
            <a:off x="6406887" y="2823827"/>
            <a:ext cx="5858111" cy="4044719"/>
          </a:xfrm>
          <a:prstGeom prst="rect">
            <a:avLst/>
          </a:prstGeom>
        </p:spPr>
      </p:pic>
      <p:sp>
        <p:nvSpPr>
          <p:cNvPr id="8" name="Rectangle 7"/>
          <p:cNvSpPr/>
          <p:nvPr userDrawn="1"/>
        </p:nvSpPr>
        <p:spPr>
          <a:xfrm>
            <a:off x="853440" y="2194560"/>
            <a:ext cx="10005060" cy="46634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p:cNvSpPr>
            <a:spLocks noGrp="1"/>
          </p:cNvSpPr>
          <p:nvPr>
            <p:ph type="subTitle" idx="1"/>
          </p:nvPr>
        </p:nvSpPr>
        <p:spPr>
          <a:xfrm>
            <a:off x="867335" y="2191871"/>
            <a:ext cx="9991165" cy="4680697"/>
          </a:xfrm>
          <a:noFill/>
          <a:ln w="12700">
            <a:noFill/>
          </a:ln>
        </p:spPr>
        <p:txBody>
          <a:bodyPr wrap="square" lIns="457200" tIns="182880" rIns="365760" bIns="182880">
            <a:noAutofit/>
          </a:bodyPr>
          <a:lstStyle>
            <a:lvl1pPr marL="0" indent="0" algn="l">
              <a:lnSpc>
                <a:spcPct val="150000"/>
              </a:lnSpc>
              <a:spcAft>
                <a:spcPts val="0"/>
              </a:spcAft>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Title 1"/>
          <p:cNvSpPr>
            <a:spLocks noGrp="1"/>
          </p:cNvSpPr>
          <p:nvPr>
            <p:ph type="ctrTitle"/>
          </p:nvPr>
        </p:nvSpPr>
        <p:spPr>
          <a:xfrm>
            <a:off x="0" y="513756"/>
            <a:ext cx="10986247" cy="1080296"/>
          </a:xfrm>
          <a:noFill/>
          <a:ln w="15875">
            <a:noFill/>
          </a:ln>
        </p:spPr>
        <p:txBody>
          <a:bodyPr wrap="square" lIns="1280160" rIns="365760" anchor="ctr" anchorCtr="0">
            <a:normAutofit/>
          </a:bodyPr>
          <a:lstStyle>
            <a:lvl1pPr algn="l">
              <a:defRPr sz="3800" baseline="0"/>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A6DA96C5-1987-0D46-B60C-AF52C15B9B9E}" type="datetime1">
              <a:rPr lang="en-US" smtClean="0"/>
              <a:t>11/25/19</a:t>
            </a:fld>
            <a:endParaRPr lang="en-US" dirty="0"/>
          </a:p>
        </p:txBody>
      </p:sp>
      <p:sp>
        <p:nvSpPr>
          <p:cNvPr id="6" name="Slide Number Placeholder 5"/>
          <p:cNvSpPr>
            <a:spLocks noGrp="1"/>
          </p:cNvSpPr>
          <p:nvPr>
            <p:ph type="sldNum" sz="quarter" idx="12"/>
          </p:nvPr>
        </p:nvSpPr>
        <p:spPr/>
        <p:txBody>
          <a:bodyPr/>
          <a:lstStyle/>
          <a:p>
            <a:fld id="{F13255C3-EC6F-3E44-8738-BCB40BBB5A07}" type="slidenum">
              <a:rPr lang="en-US" smtClean="0"/>
              <a:t>‹#›</a:t>
            </a:fld>
            <a:endParaRPr lang="en-US" dirty="0"/>
          </a:p>
        </p:txBody>
      </p:sp>
      <p:sp>
        <p:nvSpPr>
          <p:cNvPr id="7" name="L-Shape 6"/>
          <p:cNvSpPr/>
          <p:nvPr userDrawn="1"/>
        </p:nvSpPr>
        <p:spPr>
          <a:xfrm rot="16200000">
            <a:off x="10772934" y="1522498"/>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p:cNvPicPr>
            <a:picLocks noChangeAspect="1"/>
          </p:cNvPicPr>
          <p:nvPr userDrawn="1"/>
        </p:nvPicPr>
        <p:blipFill rotWithShape="1">
          <a:blip r:embed="rId2" cstate="print">
            <a:alphaModFix amt="28000"/>
            <a:extLst>
              <a:ext uri="{28A0092B-C50C-407E-A947-70E740481C1C}">
                <a14:useLocalDpi xmlns:a14="http://schemas.microsoft.com/office/drawing/2010/main"/>
              </a:ext>
            </a:extLst>
          </a:blip>
          <a:srcRect l="48730" t="-2" r="-48730" b="54889"/>
          <a:stretch/>
        </p:blipFill>
        <p:spPr>
          <a:xfrm>
            <a:off x="0" y="5149188"/>
            <a:ext cx="3820160" cy="1723380"/>
          </a:xfrm>
          <a:prstGeom prst="rect">
            <a:avLst/>
          </a:prstGeom>
        </p:spPr>
      </p:pic>
      <p:pic>
        <p:nvPicPr>
          <p:cNvPr id="18" name="Picture 17"/>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1070548" y="6300510"/>
            <a:ext cx="903568" cy="373604"/>
          </a:xfrm>
          <a:prstGeom prst="rect">
            <a:avLst/>
          </a:prstGeom>
        </p:spPr>
      </p:pic>
      <p:cxnSp>
        <p:nvCxnSpPr>
          <p:cNvPr id="19" name="Straight Connector 18"/>
          <p:cNvCxnSpPr/>
          <p:nvPr userDrawn="1"/>
        </p:nvCxnSpPr>
        <p:spPr>
          <a:xfrm flipH="1">
            <a:off x="10695788" y="6276977"/>
            <a:ext cx="297332" cy="405168"/>
          </a:xfrm>
          <a:prstGeom prst="line">
            <a:avLst/>
          </a:prstGeom>
          <a:ln>
            <a:solidFill>
              <a:srgbClr val="FF6600"/>
            </a:solidFill>
          </a:ln>
        </p:spPr>
        <p:style>
          <a:lnRef idx="1">
            <a:schemeClr val="accent1"/>
          </a:lnRef>
          <a:fillRef idx="0">
            <a:schemeClr val="accent1"/>
          </a:fillRef>
          <a:effectRef idx="0">
            <a:schemeClr val="accent1"/>
          </a:effectRef>
          <a:fontRef idx="minor">
            <a:schemeClr val="tx1"/>
          </a:fontRef>
        </p:style>
      </p:cxnSp>
      <p:sp>
        <p:nvSpPr>
          <p:cNvPr id="20" name="L-Shape 19"/>
          <p:cNvSpPr/>
          <p:nvPr userDrawn="1"/>
        </p:nvSpPr>
        <p:spPr>
          <a:xfrm rot="5400000">
            <a:off x="639706" y="287451"/>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Footer Placeholder 4"/>
          <p:cNvSpPr>
            <a:spLocks noGrp="1"/>
          </p:cNvSpPr>
          <p:nvPr>
            <p:ph type="ftr" sz="quarter" idx="11"/>
          </p:nvPr>
        </p:nvSpPr>
        <p:spPr/>
        <p:txBody>
          <a:bodyPr/>
          <a:lstStyle/>
          <a:p>
            <a:r>
              <a:rPr lang="en-US" dirty="0"/>
              <a:t>Copyright 2017 • Virginia Tech • All Rights Reserved</a:t>
            </a:r>
          </a:p>
        </p:txBody>
      </p:sp>
      <p:cxnSp>
        <p:nvCxnSpPr>
          <p:cNvPr id="23" name="Straight Connector 22"/>
          <p:cNvCxnSpPr/>
          <p:nvPr userDrawn="1"/>
        </p:nvCxnSpPr>
        <p:spPr>
          <a:xfrm>
            <a:off x="0" y="6342682"/>
            <a:ext cx="1201269"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629031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solidFill>
            <a:schemeClr val="bg1"/>
          </a:solidFill>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a:xfrm rot="5400000">
            <a:off x="-86212" y="5972177"/>
            <a:ext cx="992841" cy="365125"/>
          </a:xfrm>
        </p:spPr>
        <p:txBody>
          <a:bodyPr/>
          <a:lstStyle/>
          <a:p>
            <a:fld id="{F13255C3-EC6F-3E44-8738-BCB40BBB5A07}" type="slidenum">
              <a:rPr lang="en-US" smtClean="0"/>
              <a:t>‹#›</a:t>
            </a:fld>
            <a:endParaRPr lang="en-US"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rot="5400000">
            <a:off x="-37336" y="2090607"/>
            <a:ext cx="903568" cy="373604"/>
          </a:xfrm>
          <a:prstGeom prst="rect">
            <a:avLst/>
          </a:prstGeom>
        </p:spPr>
      </p:pic>
    </p:spTree>
    <p:extLst>
      <p:ext uri="{BB962C8B-B14F-4D97-AF65-F5344CB8AC3E}">
        <p14:creationId xmlns:p14="http://schemas.microsoft.com/office/powerpoint/2010/main" val="114929329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Rectangle 11"/>
          <p:cNvSpPr/>
          <p:nvPr userDrawn="1"/>
        </p:nvSpPr>
        <p:spPr>
          <a:xfrm>
            <a:off x="0" y="501543"/>
            <a:ext cx="4772025" cy="14403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l"/>
            <a:endParaRPr lang="en-US" dirty="0"/>
          </a:p>
        </p:txBody>
      </p:sp>
      <p:sp>
        <p:nvSpPr>
          <p:cNvPr id="2" name="Title 1"/>
          <p:cNvSpPr>
            <a:spLocks noGrp="1"/>
          </p:cNvSpPr>
          <p:nvPr>
            <p:ph type="title"/>
          </p:nvPr>
        </p:nvSpPr>
        <p:spPr>
          <a:xfrm>
            <a:off x="-264160" y="501543"/>
            <a:ext cx="5036185" cy="1440394"/>
          </a:xfrm>
          <a:noFill/>
        </p:spPr>
        <p:txBody>
          <a:bodyPr rIns="640080" anchor="ctr" anchorCtr="0"/>
          <a:lstStyle>
            <a:lvl1pPr algn="r">
              <a:defRPr sz="3200"/>
            </a:lvl1pPr>
          </a:lstStyle>
          <a:p>
            <a:r>
              <a:rPr lang="en-US"/>
              <a:t>Click to edit Master title style</a:t>
            </a:r>
          </a:p>
        </p:txBody>
      </p:sp>
      <p:sp>
        <p:nvSpPr>
          <p:cNvPr id="3" name="Content Placeholder 2"/>
          <p:cNvSpPr>
            <a:spLocks noGrp="1"/>
          </p:cNvSpPr>
          <p:nvPr>
            <p:ph idx="1"/>
          </p:nvPr>
        </p:nvSpPr>
        <p:spPr>
          <a:xfrm>
            <a:off x="5183188" y="501543"/>
            <a:ext cx="6172200" cy="5359507"/>
          </a:xfrm>
          <a:solidFill>
            <a:schemeClr val="bg1"/>
          </a:solidFill>
        </p:spPr>
        <p:txBody>
          <a:bodyPr tIns="36576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326340"/>
            <a:ext cx="3932237" cy="3542648"/>
          </a:xfrm>
          <a:solidFill>
            <a:schemeClr val="bg1"/>
          </a:solidFill>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36865D-A99B-9148-85B4-FB8746A2D0C6}" type="datetime1">
              <a:rPr lang="en-US" smtClean="0"/>
              <a:t>11/25/19</a:t>
            </a:fld>
            <a:endParaRPr lang="en-US" dirty="0"/>
          </a:p>
        </p:txBody>
      </p:sp>
      <p:sp>
        <p:nvSpPr>
          <p:cNvPr id="6" name="Footer Placeholder 5"/>
          <p:cNvSpPr>
            <a:spLocks noGrp="1"/>
          </p:cNvSpPr>
          <p:nvPr>
            <p:ph type="ftr" sz="quarter" idx="11"/>
          </p:nvPr>
        </p:nvSpPr>
        <p:spPr/>
        <p:txBody>
          <a:bodyPr/>
          <a:lstStyle/>
          <a:p>
            <a:r>
              <a:rPr lang="en-US" dirty="0"/>
              <a:t>Copyright 2017 • Virginia Tech • All Rights Reserved</a:t>
            </a:r>
          </a:p>
        </p:txBody>
      </p:sp>
      <p:sp>
        <p:nvSpPr>
          <p:cNvPr id="7" name="Slide Number Placeholder 6"/>
          <p:cNvSpPr>
            <a:spLocks noGrp="1"/>
          </p:cNvSpPr>
          <p:nvPr>
            <p:ph type="sldNum" sz="quarter" idx="12"/>
          </p:nvPr>
        </p:nvSpPr>
        <p:spPr/>
        <p:txBody>
          <a:bodyPr/>
          <a:lstStyle/>
          <a:p>
            <a:fld id="{F13255C3-EC6F-3E44-8738-BCB40BBB5A07}" type="slidenum">
              <a:rPr lang="en-US" smtClean="0"/>
              <a:t>‹#›</a:t>
            </a:fld>
            <a:endParaRPr lang="en-US" dirty="0"/>
          </a:p>
        </p:txBody>
      </p:sp>
      <p:sp>
        <p:nvSpPr>
          <p:cNvPr id="8" name="L-Shape 7"/>
          <p:cNvSpPr/>
          <p:nvPr userDrawn="1"/>
        </p:nvSpPr>
        <p:spPr>
          <a:xfrm rot="5400000" flipH="1" flipV="1">
            <a:off x="4035909" y="1710858"/>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userDrawn="1"/>
        </p:nvSpPr>
        <p:spPr>
          <a:xfrm>
            <a:off x="3931920" y="-1087120"/>
            <a:ext cx="184731" cy="369332"/>
          </a:xfrm>
          <a:prstGeom prst="rect">
            <a:avLst/>
          </a:prstGeom>
          <a:noFill/>
        </p:spPr>
        <p:txBody>
          <a:bodyPr wrap="none" rtlCol="0">
            <a:spAutoFit/>
          </a:bodyPr>
          <a:lstStyle/>
          <a:p>
            <a:endParaRPr lang="en-US" dirty="0"/>
          </a:p>
        </p:txBody>
      </p:sp>
      <p:cxnSp>
        <p:nvCxnSpPr>
          <p:cNvPr id="11" name="Straight Connector 10"/>
          <p:cNvCxnSpPr/>
          <p:nvPr userDrawn="1"/>
        </p:nvCxnSpPr>
        <p:spPr>
          <a:xfrm>
            <a:off x="4958080" y="426720"/>
            <a:ext cx="0" cy="5601637"/>
          </a:xfrm>
          <a:prstGeom prst="line">
            <a:avLst/>
          </a:prstGeom>
          <a:ln w="12700">
            <a:solidFill>
              <a:srgbClr val="FF66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537208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9" name="Rectangle 8"/>
          <p:cNvSpPr/>
          <p:nvPr userDrawn="1"/>
        </p:nvSpPr>
        <p:spPr>
          <a:xfrm>
            <a:off x="1201269" y="1969995"/>
            <a:ext cx="9869280" cy="48880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0" y="1"/>
            <a:ext cx="10993120" cy="17170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1" y="439252"/>
            <a:ext cx="10993119" cy="1107996"/>
          </a:xfrm>
          <a:ln w="12700"/>
          <a:effectLst/>
        </p:spPr>
        <p:txBody>
          <a:bodyPr rIns="274320" anchor="ctr" anchorCtr="0"/>
          <a:lstStyle>
            <a:lvl1pPr>
              <a:defRPr sz="4000" baseline="0"/>
            </a:lvl1pPr>
          </a:lstStyle>
          <a:p>
            <a:r>
              <a:rPr lang="en-US"/>
              <a:t>Click to edit Master title style</a:t>
            </a:r>
            <a:endParaRPr lang="en-US" dirty="0"/>
          </a:p>
        </p:txBody>
      </p:sp>
      <p:sp>
        <p:nvSpPr>
          <p:cNvPr id="5" name="Footer Placeholder 4"/>
          <p:cNvSpPr>
            <a:spLocks noGrp="1"/>
          </p:cNvSpPr>
          <p:nvPr>
            <p:ph type="ftr" sz="quarter" idx="11"/>
          </p:nvPr>
        </p:nvSpPr>
        <p:spPr/>
        <p:txBody>
          <a:bodyPr/>
          <a:lstStyle/>
          <a:p>
            <a:r>
              <a:rPr lang="en-US" dirty="0"/>
              <a:t>Copyright 2017 • Virginia Tech • All Rights Reserved</a:t>
            </a:r>
          </a:p>
        </p:txBody>
      </p:sp>
      <p:sp>
        <p:nvSpPr>
          <p:cNvPr id="8" name="L-Shape 7"/>
          <p:cNvSpPr/>
          <p:nvPr userDrawn="1"/>
        </p:nvSpPr>
        <p:spPr>
          <a:xfrm rot="16200000">
            <a:off x="10628002" y="1431005"/>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Date Placeholder 3"/>
          <p:cNvSpPr>
            <a:spLocks noGrp="1"/>
          </p:cNvSpPr>
          <p:nvPr>
            <p:ph type="dt" sz="half" idx="10"/>
          </p:nvPr>
        </p:nvSpPr>
        <p:spPr>
          <a:xfrm>
            <a:off x="208428" y="6028357"/>
            <a:ext cx="992841" cy="365125"/>
          </a:xfrm>
        </p:spPr>
        <p:txBody>
          <a:bodyPr/>
          <a:lstStyle/>
          <a:p>
            <a:fld id="{8F20CFAF-6397-9140-BAA5-38A78A31A2FC}" type="datetime1">
              <a:rPr lang="en-US" smtClean="0"/>
              <a:t>11/25/19</a:t>
            </a:fld>
            <a:endParaRPr lang="en-US" dirty="0"/>
          </a:p>
        </p:txBody>
      </p:sp>
      <p:sp>
        <p:nvSpPr>
          <p:cNvPr id="12" name="Slide Number Placeholder 5"/>
          <p:cNvSpPr>
            <a:spLocks noGrp="1"/>
          </p:cNvSpPr>
          <p:nvPr>
            <p:ph type="sldNum" sz="quarter" idx="12"/>
          </p:nvPr>
        </p:nvSpPr>
        <p:spPr>
          <a:xfrm>
            <a:off x="208428" y="6297297"/>
            <a:ext cx="992841" cy="365125"/>
          </a:xfrm>
        </p:spPr>
        <p:txBody>
          <a:bodyPr/>
          <a:lstStyle/>
          <a:p>
            <a:fld id="{F13255C3-EC6F-3E44-8738-BCB40BBB5A07}" type="slidenum">
              <a:rPr lang="en-US" smtClean="0"/>
              <a:t>‹#›</a:t>
            </a:fld>
            <a:endParaRPr lang="en-US" dirty="0"/>
          </a:p>
        </p:txBody>
      </p:sp>
      <p:pic>
        <p:nvPicPr>
          <p:cNvPr id="16" name="Picture 1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1070548" y="6300510"/>
            <a:ext cx="903568" cy="373604"/>
          </a:xfrm>
          <a:prstGeom prst="rect">
            <a:avLst/>
          </a:prstGeom>
        </p:spPr>
      </p:pic>
      <p:cxnSp>
        <p:nvCxnSpPr>
          <p:cNvPr id="17" name="Straight Connector 16"/>
          <p:cNvCxnSpPr/>
          <p:nvPr userDrawn="1"/>
        </p:nvCxnSpPr>
        <p:spPr>
          <a:xfrm flipH="1">
            <a:off x="10695788" y="6276977"/>
            <a:ext cx="297332" cy="405168"/>
          </a:xfrm>
          <a:prstGeom prst="line">
            <a:avLst/>
          </a:prstGeom>
          <a:ln>
            <a:solidFill>
              <a:srgbClr val="FF6600"/>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1203515" y="1969995"/>
            <a:ext cx="9664993" cy="4888005"/>
          </a:xfrm>
          <a:ln w="12700">
            <a:noFill/>
          </a:ln>
        </p:spPr>
        <p:txBody>
          <a:bodyPr rIns="365760"/>
          <a:lstStyle>
            <a:lvl5pPr marL="2057400" indent="-452438">
              <a:tabLst>
                <a:tab pos="1828800" algn="l"/>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9" name="Straight Connector 18"/>
          <p:cNvCxnSpPr/>
          <p:nvPr userDrawn="1"/>
        </p:nvCxnSpPr>
        <p:spPr>
          <a:xfrm>
            <a:off x="0" y="6342682"/>
            <a:ext cx="1201269"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L-Shape 14"/>
          <p:cNvSpPr/>
          <p:nvPr userDrawn="1"/>
        </p:nvSpPr>
        <p:spPr>
          <a:xfrm rot="5400000">
            <a:off x="639706" y="287451"/>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3966836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r="-13947" b="-3161"/>
          <a:stretch/>
        </p:blipFill>
        <p:spPr>
          <a:xfrm rot="10800000">
            <a:off x="5027894" y="1127759"/>
            <a:ext cx="7164106" cy="5688192"/>
          </a:xfrm>
          <a:prstGeom prst="rect">
            <a:avLst/>
          </a:prstGeom>
        </p:spPr>
      </p:pic>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a:ext>
            </a:extLst>
          </a:blip>
          <a:srcRect r="-13947" b="-3161"/>
          <a:stretch/>
        </p:blipFill>
        <p:spPr>
          <a:xfrm>
            <a:off x="0" y="0"/>
            <a:ext cx="5067300" cy="4023360"/>
          </a:xfrm>
          <a:prstGeom prst="rect">
            <a:avLst/>
          </a:prstGeom>
        </p:spPr>
      </p:pic>
      <p:sp>
        <p:nvSpPr>
          <p:cNvPr id="2" name="Title 1"/>
          <p:cNvSpPr>
            <a:spLocks noGrp="1"/>
          </p:cNvSpPr>
          <p:nvPr>
            <p:ph type="title"/>
          </p:nvPr>
        </p:nvSpPr>
        <p:spPr>
          <a:xfrm>
            <a:off x="1414921" y="1704996"/>
            <a:ext cx="6389491" cy="2614157"/>
          </a:xfrm>
          <a:solidFill>
            <a:schemeClr val="bg1"/>
          </a:solidFill>
          <a:ln>
            <a:noFill/>
          </a:ln>
        </p:spPr>
        <p:txBody>
          <a:bodyPr lIns="457200" tIns="457200" rIns="822960" bIns="457200" anchor="ctr" anchorCtr="0">
            <a:normAutofit/>
          </a:bodyPr>
          <a:lstStyle>
            <a:lvl1pPr>
              <a:defRPr sz="5000" baseline="0">
                <a:solidFill>
                  <a:srgbClr val="FF6600"/>
                </a:solidFill>
              </a:defRPr>
            </a:lvl1pPr>
          </a:lstStyle>
          <a:p>
            <a:r>
              <a:rPr lang="en-US"/>
              <a:t>Click to edit Master title style</a:t>
            </a:r>
          </a:p>
        </p:txBody>
      </p:sp>
      <p:sp>
        <p:nvSpPr>
          <p:cNvPr id="3" name="Text Placeholder 2"/>
          <p:cNvSpPr>
            <a:spLocks noGrp="1"/>
          </p:cNvSpPr>
          <p:nvPr>
            <p:ph type="body" idx="1"/>
          </p:nvPr>
        </p:nvSpPr>
        <p:spPr>
          <a:xfrm>
            <a:off x="1" y="4903740"/>
            <a:ext cx="7804412" cy="794064"/>
          </a:xfrm>
          <a:solidFill>
            <a:schemeClr val="bg1"/>
          </a:solidFill>
        </p:spPr>
        <p:txBody>
          <a:bodyPr wrap="square" rIns="365760" bIns="182880">
            <a:spAutoFit/>
          </a:bodyPr>
          <a:lstStyle>
            <a:lvl1pPr marL="0" indent="0" algn="r">
              <a:buNone/>
              <a:defRPr sz="2400" b="1" i="0" cap="all" baseline="0">
                <a:solidFill>
                  <a:schemeClr val="tx1">
                    <a:tint val="75000"/>
                  </a:schemeClr>
                </a:solidFill>
                <a:latin typeface="Arial" charset="0"/>
                <a:ea typeface="Arial" charset="0"/>
                <a:cs typeface="Arial"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L-Shape 6"/>
          <p:cNvSpPr/>
          <p:nvPr userDrawn="1"/>
        </p:nvSpPr>
        <p:spPr>
          <a:xfrm rot="5400000">
            <a:off x="1045669" y="1301072"/>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L-Shape 7"/>
          <p:cNvSpPr/>
          <p:nvPr userDrawn="1"/>
        </p:nvSpPr>
        <p:spPr>
          <a:xfrm rot="16200000">
            <a:off x="7563906" y="4078648"/>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9947892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2" name="Rectangle 11"/>
          <p:cNvSpPr/>
          <p:nvPr userDrawn="1"/>
        </p:nvSpPr>
        <p:spPr>
          <a:xfrm>
            <a:off x="900540" y="0"/>
            <a:ext cx="9981863" cy="17170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l"/>
            <a:endParaRPr lang="en-US" dirty="0"/>
          </a:p>
        </p:txBody>
      </p:sp>
      <p:sp>
        <p:nvSpPr>
          <p:cNvPr id="2" name="Title 1"/>
          <p:cNvSpPr>
            <a:spLocks noGrp="1"/>
          </p:cNvSpPr>
          <p:nvPr>
            <p:ph type="title"/>
          </p:nvPr>
        </p:nvSpPr>
        <p:spPr>
          <a:xfrm>
            <a:off x="1" y="331241"/>
            <a:ext cx="11564470" cy="1163395"/>
          </a:xfrm>
          <a:noFill/>
          <a:ln w="12700"/>
        </p:spPr>
        <p:txBody>
          <a:bodyPr lIns="1280160"/>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a:solidFill>
            <a:schemeClr val="bg1"/>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solidFill>
            <a:schemeClr val="bg1"/>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8A5FEF-1901-FF4D-A64E-1DC996586631}" type="datetime1">
              <a:rPr lang="en-US" smtClean="0"/>
              <a:t>11/25/19</a:t>
            </a:fld>
            <a:endParaRPr lang="en-US" dirty="0"/>
          </a:p>
        </p:txBody>
      </p:sp>
      <p:sp>
        <p:nvSpPr>
          <p:cNvPr id="6" name="Footer Placeholder 5"/>
          <p:cNvSpPr>
            <a:spLocks noGrp="1"/>
          </p:cNvSpPr>
          <p:nvPr>
            <p:ph type="ftr" sz="quarter" idx="11"/>
          </p:nvPr>
        </p:nvSpPr>
        <p:spPr/>
        <p:txBody>
          <a:bodyPr/>
          <a:lstStyle/>
          <a:p>
            <a:r>
              <a:rPr lang="en-US" dirty="0"/>
              <a:t>Copyright 2017 • Virginia Tech • All Rights Reserved</a:t>
            </a:r>
          </a:p>
        </p:txBody>
      </p:sp>
      <p:sp>
        <p:nvSpPr>
          <p:cNvPr id="7" name="Slide Number Placeholder 6"/>
          <p:cNvSpPr>
            <a:spLocks noGrp="1"/>
          </p:cNvSpPr>
          <p:nvPr>
            <p:ph type="sldNum" sz="quarter" idx="12"/>
          </p:nvPr>
        </p:nvSpPr>
        <p:spPr/>
        <p:txBody>
          <a:bodyPr/>
          <a:lstStyle/>
          <a:p>
            <a:fld id="{F13255C3-EC6F-3E44-8738-BCB40BBB5A07}" type="slidenum">
              <a:rPr lang="en-US" smtClean="0"/>
              <a:t>‹#›</a:t>
            </a:fld>
            <a:endParaRPr lang="en-US" dirty="0"/>
          </a:p>
        </p:txBody>
      </p:sp>
      <p:sp>
        <p:nvSpPr>
          <p:cNvPr id="8" name="L-Shape 7"/>
          <p:cNvSpPr/>
          <p:nvPr userDrawn="1"/>
        </p:nvSpPr>
        <p:spPr>
          <a:xfrm rot="10800000">
            <a:off x="10726268" y="200611"/>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L-Shape 8"/>
          <p:cNvSpPr/>
          <p:nvPr userDrawn="1"/>
        </p:nvSpPr>
        <p:spPr>
          <a:xfrm>
            <a:off x="704848" y="1161018"/>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2523925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p:nvPr userDrawn="1"/>
        </p:nvSpPr>
        <p:spPr>
          <a:xfrm>
            <a:off x="839788" y="436517"/>
            <a:ext cx="11606212" cy="12805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l"/>
            <a:endParaRPr lang="en-US" dirty="0"/>
          </a:p>
        </p:txBody>
      </p:sp>
      <p:sp>
        <p:nvSpPr>
          <p:cNvPr id="2" name="Title 1"/>
          <p:cNvSpPr>
            <a:spLocks noGrp="1"/>
          </p:cNvSpPr>
          <p:nvPr>
            <p:ph type="title"/>
          </p:nvPr>
        </p:nvSpPr>
        <p:spPr>
          <a:xfrm>
            <a:off x="0" y="446209"/>
            <a:ext cx="11355388" cy="1163395"/>
          </a:xfrm>
          <a:noFill/>
          <a:ln w="12700"/>
        </p:spPr>
        <p:txBody>
          <a:bodyPr rIns="548640" anchor="ctr" anchorCtr="0"/>
          <a:lstStyle>
            <a:lvl1pPr algn="r">
              <a:defRPr/>
            </a:lvl1pPr>
          </a:lstStyle>
          <a:p>
            <a:r>
              <a:rPr lang="en-US"/>
              <a:t>Click to edit Master title style</a:t>
            </a:r>
          </a:p>
        </p:txBody>
      </p:sp>
      <p:sp>
        <p:nvSpPr>
          <p:cNvPr id="3" name="Text Placeholder 2"/>
          <p:cNvSpPr>
            <a:spLocks noGrp="1"/>
          </p:cNvSpPr>
          <p:nvPr>
            <p:ph type="body" idx="1"/>
          </p:nvPr>
        </p:nvSpPr>
        <p:spPr>
          <a:xfrm>
            <a:off x="839788" y="1681163"/>
            <a:ext cx="5157787" cy="823912"/>
          </a:xfrm>
          <a:solidFill>
            <a:schemeClr val="bg1"/>
          </a:solidFill>
        </p:spPr>
        <p:txBody>
          <a:bodyPr anchor="ctr"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solidFill>
            <a:schemeClr val="bg1"/>
          </a:solidFill>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solidFill>
            <a:schemeClr val="bg1"/>
          </a:solidFill>
        </p:spPr>
        <p:txBody>
          <a:bodyPr anchor="ctr"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solidFill>
            <a:schemeClr val="bg1"/>
          </a:solidFill>
        </p:spPr>
        <p:txBody>
          <a:bodyPr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A0046EB-B853-B743-9FCB-6E7253F0F87E}" type="datetime1">
              <a:rPr lang="en-US" smtClean="0"/>
              <a:t>11/25/19</a:t>
            </a:fld>
            <a:endParaRPr lang="en-US" dirty="0"/>
          </a:p>
        </p:txBody>
      </p:sp>
      <p:sp>
        <p:nvSpPr>
          <p:cNvPr id="8" name="Footer Placeholder 7"/>
          <p:cNvSpPr>
            <a:spLocks noGrp="1"/>
          </p:cNvSpPr>
          <p:nvPr>
            <p:ph type="ftr" sz="quarter" idx="11"/>
          </p:nvPr>
        </p:nvSpPr>
        <p:spPr/>
        <p:txBody>
          <a:bodyPr/>
          <a:lstStyle/>
          <a:p>
            <a:r>
              <a:rPr lang="en-US" dirty="0"/>
              <a:t>Copyright 2017 • Virginia Tech • All Rights Reserved</a:t>
            </a:r>
          </a:p>
        </p:txBody>
      </p:sp>
      <p:sp>
        <p:nvSpPr>
          <p:cNvPr id="9" name="Slide Number Placeholder 8"/>
          <p:cNvSpPr>
            <a:spLocks noGrp="1"/>
          </p:cNvSpPr>
          <p:nvPr>
            <p:ph type="sldNum" sz="quarter" idx="12"/>
          </p:nvPr>
        </p:nvSpPr>
        <p:spPr/>
        <p:txBody>
          <a:bodyPr/>
          <a:lstStyle/>
          <a:p>
            <a:fld id="{F13255C3-EC6F-3E44-8738-BCB40BBB5A07}" type="slidenum">
              <a:rPr lang="en-US" smtClean="0"/>
              <a:t>‹#›</a:t>
            </a:fld>
            <a:endParaRPr lang="en-US" dirty="0"/>
          </a:p>
        </p:txBody>
      </p:sp>
      <p:sp>
        <p:nvSpPr>
          <p:cNvPr id="10" name="L-Shape 9"/>
          <p:cNvSpPr/>
          <p:nvPr userDrawn="1"/>
        </p:nvSpPr>
        <p:spPr>
          <a:xfrm rot="10800000">
            <a:off x="10726268" y="302211"/>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867401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l="48729" t="-1" r="-46172" b="-2858"/>
          <a:stretch/>
        </p:blipFill>
        <p:spPr>
          <a:xfrm rot="10800000" flipH="1">
            <a:off x="-1" y="-76364"/>
            <a:ext cx="5164997" cy="5451942"/>
          </a:xfrm>
          <a:prstGeom prst="rect">
            <a:avLst/>
          </a:prstGeom>
        </p:spPr>
      </p:pic>
      <p:sp>
        <p:nvSpPr>
          <p:cNvPr id="11" name="Rectangle 10"/>
          <p:cNvSpPr/>
          <p:nvPr userDrawn="1"/>
        </p:nvSpPr>
        <p:spPr>
          <a:xfrm>
            <a:off x="-274319" y="436517"/>
            <a:ext cx="9794240" cy="1097214"/>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l"/>
            <a:endParaRPr lang="en-US" dirty="0"/>
          </a:p>
        </p:txBody>
      </p:sp>
      <p:pic>
        <p:nvPicPr>
          <p:cNvPr id="10" name="Picture 9"/>
          <p:cNvPicPr>
            <a:picLocks noChangeAspect="1"/>
          </p:cNvPicPr>
          <p:nvPr userDrawn="1"/>
        </p:nvPicPr>
        <p:blipFill rotWithShape="1">
          <a:blip r:embed="rId2" cstate="print">
            <a:extLst>
              <a:ext uri="{28A0092B-C50C-407E-A947-70E740481C1C}">
                <a14:useLocalDpi xmlns:a14="http://schemas.microsoft.com/office/drawing/2010/main"/>
              </a:ext>
            </a:extLst>
          </a:blip>
          <a:srcRect l="48729" t="-2" r="-46172" b="32720"/>
          <a:stretch/>
        </p:blipFill>
        <p:spPr>
          <a:xfrm flipH="1">
            <a:off x="7100002" y="3302386"/>
            <a:ext cx="5164997" cy="3566160"/>
          </a:xfrm>
          <a:prstGeom prst="rect">
            <a:avLst/>
          </a:prstGeom>
        </p:spPr>
      </p:pic>
      <p:sp>
        <p:nvSpPr>
          <p:cNvPr id="8" name="Rectangle 7"/>
          <p:cNvSpPr/>
          <p:nvPr userDrawn="1"/>
        </p:nvSpPr>
        <p:spPr>
          <a:xfrm>
            <a:off x="1046480" y="2092960"/>
            <a:ext cx="9005196" cy="4765040"/>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noFill/>
        </p:spPr>
        <p:txBody>
          <a:bodyPr/>
          <a:lstStyle/>
          <a:p>
            <a:r>
              <a:rPr lang="en-US"/>
              <a:t>Click to edit Master title style</a:t>
            </a:r>
          </a:p>
        </p:txBody>
      </p:sp>
      <p:sp>
        <p:nvSpPr>
          <p:cNvPr id="3" name="Date Placeholder 2"/>
          <p:cNvSpPr>
            <a:spLocks noGrp="1"/>
          </p:cNvSpPr>
          <p:nvPr>
            <p:ph type="dt" sz="half" idx="10"/>
          </p:nvPr>
        </p:nvSpPr>
        <p:spPr/>
        <p:txBody>
          <a:bodyPr/>
          <a:lstStyle/>
          <a:p>
            <a:fld id="{05CA0582-F0BC-F345-B31A-D42E41C2ADA4}" type="datetime1">
              <a:rPr lang="en-US" smtClean="0"/>
              <a:t>11/25/19</a:t>
            </a:fld>
            <a:endParaRPr lang="en-US" dirty="0"/>
          </a:p>
        </p:txBody>
      </p:sp>
      <p:sp>
        <p:nvSpPr>
          <p:cNvPr id="4" name="Footer Placeholder 3"/>
          <p:cNvSpPr>
            <a:spLocks noGrp="1"/>
          </p:cNvSpPr>
          <p:nvPr>
            <p:ph type="ftr" sz="quarter" idx="11"/>
          </p:nvPr>
        </p:nvSpPr>
        <p:spPr/>
        <p:txBody>
          <a:bodyPr/>
          <a:lstStyle/>
          <a:p>
            <a:r>
              <a:rPr lang="en-US" dirty="0"/>
              <a:t>Copyright 2017 • Virginia Tech • All Rights Reserved</a:t>
            </a:r>
          </a:p>
        </p:txBody>
      </p:sp>
      <p:sp>
        <p:nvSpPr>
          <p:cNvPr id="5" name="Slide Number Placeholder 4"/>
          <p:cNvSpPr>
            <a:spLocks noGrp="1"/>
          </p:cNvSpPr>
          <p:nvPr>
            <p:ph type="sldNum" sz="quarter" idx="12"/>
          </p:nvPr>
        </p:nvSpPr>
        <p:spPr/>
        <p:txBody>
          <a:bodyPr/>
          <a:lstStyle/>
          <a:p>
            <a:fld id="{F13255C3-EC6F-3E44-8738-BCB40BBB5A07}" type="slidenum">
              <a:rPr lang="en-US" smtClean="0"/>
              <a:t>‹#›</a:t>
            </a:fld>
            <a:endParaRPr lang="en-US" dirty="0"/>
          </a:p>
        </p:txBody>
      </p:sp>
      <p:sp>
        <p:nvSpPr>
          <p:cNvPr id="6" name="L-Shape 5"/>
          <p:cNvSpPr/>
          <p:nvPr userDrawn="1"/>
        </p:nvSpPr>
        <p:spPr>
          <a:xfrm rot="10800000">
            <a:off x="9344508" y="210771"/>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p:cNvSpPr/>
          <p:nvPr userDrawn="1"/>
        </p:nvSpPr>
        <p:spPr>
          <a:xfrm rot="16200000" flipV="1">
            <a:off x="722502" y="1332763"/>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374105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Rectangle 3"/>
          <p:cNvSpPr/>
          <p:nvPr userDrawn="1"/>
        </p:nvSpPr>
        <p:spPr>
          <a:xfrm>
            <a:off x="838200" y="0"/>
            <a:ext cx="10515600" cy="64539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p:cNvSpPr>
            <a:spLocks noGrp="1"/>
          </p:cNvSpPr>
          <p:nvPr>
            <p:ph type="sldNum" sz="quarter" idx="12"/>
          </p:nvPr>
        </p:nvSpPr>
        <p:spPr>
          <a:xfrm rot="5400000">
            <a:off x="-86212" y="5497980"/>
            <a:ext cx="992841" cy="365125"/>
          </a:xfrm>
        </p:spPr>
        <p:txBody>
          <a:bodyPr/>
          <a:lstStyle>
            <a:lvl1pPr algn="r">
              <a:defRPr/>
            </a:lvl1pPr>
          </a:lstStyle>
          <a:p>
            <a:fld id="{F13255C3-EC6F-3E44-8738-BCB40BBB5A07}" type="slidenum">
              <a:rPr lang="en-US" smtClean="0"/>
              <a:pPr/>
              <a:t>‹#›</a:t>
            </a:fld>
            <a:endParaRPr lang="en-US"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rot="5400000">
            <a:off x="-37336" y="630107"/>
            <a:ext cx="903568" cy="373604"/>
          </a:xfrm>
          <a:prstGeom prst="rect">
            <a:avLst/>
          </a:prstGeom>
        </p:spPr>
      </p:pic>
    </p:spTree>
    <p:extLst>
      <p:ext uri="{BB962C8B-B14F-4D97-AF65-F5344CB8AC3E}">
        <p14:creationId xmlns:p14="http://schemas.microsoft.com/office/powerpoint/2010/main" val="170447114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Copyright 2017 • Virginia Tech • All Rights Reserved</a:t>
            </a:r>
          </a:p>
        </p:txBody>
      </p:sp>
      <p:sp>
        <p:nvSpPr>
          <p:cNvPr id="4" name="Slide Number Placeholder 3"/>
          <p:cNvSpPr>
            <a:spLocks noGrp="1"/>
          </p:cNvSpPr>
          <p:nvPr>
            <p:ph type="sldNum" sz="quarter" idx="12"/>
          </p:nvPr>
        </p:nvSpPr>
        <p:spPr>
          <a:xfrm>
            <a:off x="208428" y="6297297"/>
            <a:ext cx="992841" cy="304165"/>
          </a:xfrm>
        </p:spPr>
        <p:txBody>
          <a:bodyPr/>
          <a:lstStyle/>
          <a:p>
            <a:fld id="{F13255C3-EC6F-3E44-8738-BCB40BBB5A07}" type="slidenum">
              <a:rPr lang="en-US" smtClean="0"/>
              <a:t>‹#›</a:t>
            </a:fld>
            <a:endParaRPr lang="en-US" dirty="0"/>
          </a:p>
        </p:txBody>
      </p:sp>
      <p:sp>
        <p:nvSpPr>
          <p:cNvPr id="5" name="Rectangle 4"/>
          <p:cNvSpPr/>
          <p:nvPr userDrawn="1"/>
        </p:nvSpPr>
        <p:spPr>
          <a:xfrm>
            <a:off x="314960" y="356237"/>
            <a:ext cx="11602720" cy="56761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L-Shape 5"/>
          <p:cNvSpPr/>
          <p:nvPr userDrawn="1"/>
        </p:nvSpPr>
        <p:spPr>
          <a:xfrm rot="16200000" flipV="1">
            <a:off x="464342" y="5683807"/>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L-Shape 6"/>
          <p:cNvSpPr/>
          <p:nvPr userDrawn="1"/>
        </p:nvSpPr>
        <p:spPr>
          <a:xfrm rot="5400000" flipV="1">
            <a:off x="11270774" y="223759"/>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5318373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 name="Rectangle 9"/>
          <p:cNvSpPr/>
          <p:nvPr userDrawn="1"/>
        </p:nvSpPr>
        <p:spPr>
          <a:xfrm>
            <a:off x="0" y="-1591"/>
            <a:ext cx="4772025" cy="19435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l"/>
            <a:endParaRPr lang="en-US" dirty="0"/>
          </a:p>
        </p:txBody>
      </p:sp>
      <p:sp>
        <p:nvSpPr>
          <p:cNvPr id="2" name="Title 1"/>
          <p:cNvSpPr>
            <a:spLocks noGrp="1"/>
          </p:cNvSpPr>
          <p:nvPr>
            <p:ph type="title"/>
          </p:nvPr>
        </p:nvSpPr>
        <p:spPr>
          <a:xfrm>
            <a:off x="0" y="426719"/>
            <a:ext cx="4772025" cy="1605781"/>
          </a:xfrm>
          <a:noFill/>
        </p:spPr>
        <p:txBody>
          <a:bodyPr rIns="640080" anchor="b"/>
          <a:lstStyle>
            <a:lvl1pPr algn="r">
              <a:defRPr sz="3200"/>
            </a:lvl1pPr>
          </a:lstStyle>
          <a:p>
            <a:r>
              <a:rPr lang="en-US"/>
              <a:t>Click to edit Master title style</a:t>
            </a:r>
            <a:endParaRPr lang="en-US" dirty="0"/>
          </a:p>
        </p:txBody>
      </p:sp>
      <p:sp>
        <p:nvSpPr>
          <p:cNvPr id="3" name="Picture Placeholder 2"/>
          <p:cNvSpPr>
            <a:spLocks noGrp="1"/>
          </p:cNvSpPr>
          <p:nvPr>
            <p:ph type="pic" idx="1"/>
          </p:nvPr>
        </p:nvSpPr>
        <p:spPr>
          <a:xfrm>
            <a:off x="5183188" y="426721"/>
            <a:ext cx="6172200" cy="5434330"/>
          </a:xfrm>
          <a:solidFill>
            <a:schemeClr val="bg1"/>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460810"/>
            <a:ext cx="3932237" cy="3408178"/>
          </a:xfrm>
          <a:solidFill>
            <a:schemeClr val="bg1"/>
          </a:solidFill>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101AF1-51E0-EE4D-BA65-AF1A4698C518}" type="datetime1">
              <a:rPr lang="en-US" smtClean="0"/>
              <a:t>11/25/19</a:t>
            </a:fld>
            <a:endParaRPr lang="en-US" dirty="0"/>
          </a:p>
        </p:txBody>
      </p:sp>
      <p:sp>
        <p:nvSpPr>
          <p:cNvPr id="6" name="Footer Placeholder 5"/>
          <p:cNvSpPr>
            <a:spLocks noGrp="1"/>
          </p:cNvSpPr>
          <p:nvPr>
            <p:ph type="ftr" sz="quarter" idx="11"/>
          </p:nvPr>
        </p:nvSpPr>
        <p:spPr/>
        <p:txBody>
          <a:bodyPr/>
          <a:lstStyle/>
          <a:p>
            <a:r>
              <a:rPr lang="en-US" dirty="0"/>
              <a:t>Copyright 2017 • Virginia Tech • All Rights Reserved</a:t>
            </a:r>
          </a:p>
        </p:txBody>
      </p:sp>
      <p:sp>
        <p:nvSpPr>
          <p:cNvPr id="7" name="Slide Number Placeholder 6"/>
          <p:cNvSpPr>
            <a:spLocks noGrp="1"/>
          </p:cNvSpPr>
          <p:nvPr>
            <p:ph type="sldNum" sz="quarter" idx="12"/>
          </p:nvPr>
        </p:nvSpPr>
        <p:spPr/>
        <p:txBody>
          <a:bodyPr/>
          <a:lstStyle/>
          <a:p>
            <a:fld id="{F13255C3-EC6F-3E44-8738-BCB40BBB5A07}" type="slidenum">
              <a:rPr lang="en-US" smtClean="0"/>
              <a:t>‹#›</a:t>
            </a:fld>
            <a:endParaRPr lang="en-US" dirty="0"/>
          </a:p>
        </p:txBody>
      </p:sp>
      <p:sp>
        <p:nvSpPr>
          <p:cNvPr id="8" name="L-Shape 7"/>
          <p:cNvSpPr/>
          <p:nvPr userDrawn="1"/>
        </p:nvSpPr>
        <p:spPr>
          <a:xfrm rot="5400000" flipH="1" flipV="1">
            <a:off x="4035909" y="1710858"/>
            <a:ext cx="481012" cy="481012"/>
          </a:xfrm>
          <a:prstGeom prst="corner">
            <a:avLst>
              <a:gd name="adj1" fmla="val 15545"/>
              <a:gd name="adj2" fmla="val 14740"/>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9" name="Straight Connector 8"/>
          <p:cNvCxnSpPr/>
          <p:nvPr userDrawn="1"/>
        </p:nvCxnSpPr>
        <p:spPr>
          <a:xfrm>
            <a:off x="4958080" y="426720"/>
            <a:ext cx="0" cy="5601637"/>
          </a:xfrm>
          <a:prstGeom prst="line">
            <a:avLst/>
          </a:prstGeom>
          <a:ln w="12700">
            <a:solidFill>
              <a:srgbClr val="FF66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565462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gGrid">
          <a:fgClr>
            <a:srgbClr val="E9E9E9"/>
          </a:fgClr>
          <a:bgClr>
            <a:schemeClr val="bg1"/>
          </a:bgClr>
        </a:patt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199" y="1825625"/>
            <a:ext cx="9213477" cy="5032375"/>
          </a:xfrm>
          <a:prstGeom prst="rect">
            <a:avLst/>
          </a:prstGeom>
          <a:noFill/>
        </p:spPr>
        <p:txBody>
          <a:bodyPr vert="horz" lIns="274320" tIns="2743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Placeholder 1"/>
          <p:cNvSpPr>
            <a:spLocks noGrp="1"/>
          </p:cNvSpPr>
          <p:nvPr>
            <p:ph type="title"/>
          </p:nvPr>
        </p:nvSpPr>
        <p:spPr>
          <a:xfrm>
            <a:off x="1" y="393222"/>
            <a:ext cx="10051675" cy="958058"/>
          </a:xfrm>
          <a:prstGeom prst="rect">
            <a:avLst/>
          </a:prstGeom>
          <a:noFill/>
          <a:ln>
            <a:noFill/>
          </a:ln>
        </p:spPr>
        <p:txBody>
          <a:bodyPr vert="horz" wrap="square" lIns="1188720" tIns="274320" rIns="91440" bIns="274320" rtlCol="0" anchor="ctr">
            <a:normAutofit/>
          </a:bodyPr>
          <a:lstStyle/>
          <a:p>
            <a:r>
              <a:rPr lang="en-US"/>
              <a:t>Click to edit Master title style</a:t>
            </a:r>
            <a:endParaRPr lang="en-US" dirty="0"/>
          </a:p>
        </p:txBody>
      </p:sp>
      <p:sp>
        <p:nvSpPr>
          <p:cNvPr id="4" name="Date Placeholder 3"/>
          <p:cNvSpPr>
            <a:spLocks noGrp="1"/>
          </p:cNvSpPr>
          <p:nvPr>
            <p:ph type="dt" sz="half" idx="2"/>
          </p:nvPr>
        </p:nvSpPr>
        <p:spPr>
          <a:xfrm>
            <a:off x="208428" y="6028357"/>
            <a:ext cx="992841" cy="365125"/>
          </a:xfrm>
          <a:prstGeom prst="rect">
            <a:avLst/>
          </a:prstGeom>
        </p:spPr>
        <p:txBody>
          <a:bodyPr vert="horz" lIns="91440" tIns="45720" rIns="91440" bIns="45720" rtlCol="0" anchor="ctr"/>
          <a:lstStyle>
            <a:lvl1pPr algn="l">
              <a:defRPr sz="800" baseline="0">
                <a:solidFill>
                  <a:schemeClr val="bg1">
                    <a:lumMod val="50000"/>
                  </a:schemeClr>
                </a:solidFill>
                <a:latin typeface="Acherus Grotesque Bold" charset="0"/>
              </a:defRPr>
            </a:lvl1pPr>
          </a:lstStyle>
          <a:p>
            <a:fld id="{2EBE608B-6AF4-2D43-B263-7C5F298F5E59}" type="datetime1">
              <a:rPr lang="en-US" smtClean="0"/>
              <a:t>11/25/19</a:t>
            </a:fld>
            <a:endParaRPr lang="en-US" dirty="0"/>
          </a:p>
        </p:txBody>
      </p:sp>
      <p:sp>
        <p:nvSpPr>
          <p:cNvPr id="5" name="Footer Placeholder 4"/>
          <p:cNvSpPr>
            <a:spLocks noGrp="1"/>
          </p:cNvSpPr>
          <p:nvPr>
            <p:ph type="ftr" sz="quarter" idx="3"/>
          </p:nvPr>
        </p:nvSpPr>
        <p:spPr>
          <a:xfrm>
            <a:off x="6776717" y="6332522"/>
            <a:ext cx="4020671" cy="268940"/>
          </a:xfrm>
          <a:prstGeom prst="rect">
            <a:avLst/>
          </a:prstGeom>
        </p:spPr>
        <p:txBody>
          <a:bodyPr vert="horz" lIns="91440" tIns="45720" rIns="91440" bIns="45720" rtlCol="0" anchor="ctr"/>
          <a:lstStyle>
            <a:lvl1pPr algn="r">
              <a:defRPr sz="900" baseline="0">
                <a:solidFill>
                  <a:schemeClr val="tx1">
                    <a:tint val="75000"/>
                  </a:schemeClr>
                </a:solidFill>
                <a:latin typeface="Acherus Grotesque Light" charset="0"/>
              </a:defRPr>
            </a:lvl1pPr>
          </a:lstStyle>
          <a:p>
            <a:r>
              <a:rPr lang="en-US" dirty="0"/>
              <a:t>Copyright 2017 • Virginia Tech • All Rights Reserved</a:t>
            </a:r>
          </a:p>
        </p:txBody>
      </p:sp>
      <p:sp>
        <p:nvSpPr>
          <p:cNvPr id="6" name="Slide Number Placeholder 5"/>
          <p:cNvSpPr>
            <a:spLocks noGrp="1"/>
          </p:cNvSpPr>
          <p:nvPr>
            <p:ph type="sldNum" sz="quarter" idx="4"/>
          </p:nvPr>
        </p:nvSpPr>
        <p:spPr>
          <a:xfrm>
            <a:off x="208428" y="6297297"/>
            <a:ext cx="992841" cy="365125"/>
          </a:xfrm>
          <a:prstGeom prst="rect">
            <a:avLst/>
          </a:prstGeom>
        </p:spPr>
        <p:txBody>
          <a:bodyPr vert="horz" lIns="91440" tIns="45720" rIns="91440" bIns="45720" rtlCol="0" anchor="ctr"/>
          <a:lstStyle>
            <a:lvl1pPr algn="l">
              <a:defRPr sz="800" baseline="0">
                <a:solidFill>
                  <a:schemeClr val="bg1">
                    <a:lumMod val="50000"/>
                  </a:schemeClr>
                </a:solidFill>
                <a:latin typeface="Acherus Grotesque Bold" charset="0"/>
              </a:defRPr>
            </a:lvl1pPr>
          </a:lstStyle>
          <a:p>
            <a:fld id="{F13255C3-EC6F-3E44-8738-BCB40BBB5A07}" type="slidenum">
              <a:rPr lang="en-US" smtClean="0"/>
              <a:pPr/>
              <a:t>‹#›</a:t>
            </a:fld>
            <a:endParaRPr lang="en-US" dirty="0"/>
          </a:p>
        </p:txBody>
      </p:sp>
      <p:pic>
        <p:nvPicPr>
          <p:cNvPr id="9" name="Picture 8"/>
          <p:cNvPicPr>
            <a:picLocks noChangeAspect="1"/>
          </p:cNvPicPr>
          <p:nvPr userDrawn="1"/>
        </p:nvPicPr>
        <p:blipFill>
          <a:blip r:embed="rId13" cstate="print">
            <a:extLst>
              <a:ext uri="{28A0092B-C50C-407E-A947-70E740481C1C}">
                <a14:useLocalDpi xmlns:a14="http://schemas.microsoft.com/office/drawing/2010/main"/>
              </a:ext>
            </a:extLst>
          </a:blip>
          <a:stretch>
            <a:fillRect/>
          </a:stretch>
        </p:blipFill>
        <p:spPr>
          <a:xfrm>
            <a:off x="11070548" y="6300510"/>
            <a:ext cx="903568" cy="373604"/>
          </a:xfrm>
          <a:prstGeom prst="rect">
            <a:avLst/>
          </a:prstGeom>
        </p:spPr>
      </p:pic>
      <p:cxnSp>
        <p:nvCxnSpPr>
          <p:cNvPr id="11" name="Straight Connector 10"/>
          <p:cNvCxnSpPr/>
          <p:nvPr userDrawn="1"/>
        </p:nvCxnSpPr>
        <p:spPr>
          <a:xfrm flipH="1">
            <a:off x="10695788" y="6276977"/>
            <a:ext cx="297332" cy="405168"/>
          </a:xfrm>
          <a:prstGeom prst="line">
            <a:avLst/>
          </a:prstGeom>
          <a:ln>
            <a:solidFill>
              <a:srgbClr val="FF66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0" y="6342682"/>
            <a:ext cx="1201269"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85579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9" r:id="rId7"/>
    <p:sldLayoutId id="2147483655" r:id="rId8"/>
    <p:sldLayoutId id="2147483657" r:id="rId9"/>
    <p:sldLayoutId id="2147483658" r:id="rId10"/>
    <p:sldLayoutId id="2147483656" r:id="rId11"/>
  </p:sldLayoutIdLst>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hf hdr="0"/>
  <p:txStyles>
    <p:titleStyle>
      <a:lvl1pPr algn="l" defTabSz="914400" rtl="0" eaLnBrk="1" latinLnBrk="0" hangingPunct="1">
        <a:lnSpc>
          <a:spcPct val="90000"/>
        </a:lnSpc>
        <a:spcBef>
          <a:spcPct val="0"/>
        </a:spcBef>
        <a:buNone/>
        <a:defRPr sz="4000" b="0" i="1" kern="1200" baseline="0">
          <a:solidFill>
            <a:schemeClr val="tx1"/>
          </a:solidFill>
          <a:latin typeface="Trebuchet MS" panose="020B0603020202020204" pitchFamily="34" charset="0"/>
          <a:ea typeface="+mj-ea"/>
          <a:cs typeface="+mj-cs"/>
        </a:defRPr>
      </a:lvl1pPr>
    </p:titleStyle>
    <p:bodyStyle>
      <a:lvl1pPr marL="344488" indent="-344488" algn="l" defTabSz="914400" rtl="0" eaLnBrk="1" latinLnBrk="0" hangingPunct="1">
        <a:lnSpc>
          <a:spcPct val="90000"/>
        </a:lnSpc>
        <a:spcBef>
          <a:spcPts val="1000"/>
        </a:spcBef>
        <a:spcAft>
          <a:spcPts val="600"/>
        </a:spcAft>
        <a:buClr>
          <a:srgbClr val="FF6600"/>
        </a:buClr>
        <a:buFont typeface="Wingdings" charset="2"/>
        <a:buChar char="§"/>
        <a:tabLst/>
        <a:defRPr sz="2800" kern="1200" baseline="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spcAft>
          <a:spcPts val="600"/>
        </a:spcAft>
        <a:buClr>
          <a:srgbClr val="FF6600"/>
        </a:buClr>
        <a:buFont typeface="Wingdings" charset="2"/>
        <a:buChar char="§"/>
        <a:defRPr sz="2400" kern="1200" baseline="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spcAft>
          <a:spcPts val="600"/>
        </a:spcAft>
        <a:buClr>
          <a:srgbClr val="FF6600"/>
        </a:buClr>
        <a:buFont typeface="Wingdings" charset="2"/>
        <a:buChar char="§"/>
        <a:defRPr sz="2000" kern="1200" baseline="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spcAft>
          <a:spcPts val="600"/>
        </a:spcAft>
        <a:buClr>
          <a:srgbClr val="FF6600"/>
        </a:buClr>
        <a:buFont typeface="Wingdings" charset="2"/>
        <a:buChar char="§"/>
        <a:defRPr sz="1800" kern="1200" baseline="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spcAft>
          <a:spcPts val="600"/>
        </a:spcAft>
        <a:buClr>
          <a:srgbClr val="FF6600"/>
        </a:buClr>
        <a:buFont typeface="Wingdings" charset="2"/>
        <a:buChar char="§"/>
        <a:defRPr sz="1800" kern="1200" baseline="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hyperlink" Target="https://www.itl.nist.gov/div898/handbook/eda/section1/eda11.htm"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BDE57FD3-9456-A943-8B40-EAE4A0B45C1E}"/>
              </a:ext>
            </a:extLst>
          </p:cNvPr>
          <p:cNvSpPr>
            <a:spLocks noGrp="1"/>
          </p:cNvSpPr>
          <p:nvPr>
            <p:ph type="subTitle" idx="1"/>
          </p:nvPr>
        </p:nvSpPr>
        <p:spPr/>
        <p:txBody>
          <a:bodyPr/>
          <a:lstStyle/>
          <a:p>
            <a:r>
              <a:rPr lang="en-US" dirty="0"/>
              <a:t>Dr. Tom Woteki (aka Dr. Wo)</a:t>
            </a:r>
          </a:p>
          <a:p>
            <a:r>
              <a:rPr lang="en-US" dirty="0"/>
              <a:t>Professor of Practice</a:t>
            </a:r>
          </a:p>
          <a:p>
            <a:r>
              <a:rPr lang="en-US" dirty="0"/>
              <a:t>Director, DAAS Master’s Program</a:t>
            </a:r>
          </a:p>
          <a:p>
            <a:endParaRPr lang="en-US" dirty="0"/>
          </a:p>
        </p:txBody>
      </p:sp>
      <p:sp>
        <p:nvSpPr>
          <p:cNvPr id="3" name="Title 2">
            <a:extLst>
              <a:ext uri="{FF2B5EF4-FFF2-40B4-BE49-F238E27FC236}">
                <a16:creationId xmlns:a16="http://schemas.microsoft.com/office/drawing/2014/main" id="{E1798902-EF6C-0A43-89C8-3AF0E6BEFBB1}"/>
              </a:ext>
            </a:extLst>
          </p:cNvPr>
          <p:cNvSpPr>
            <a:spLocks noGrp="1"/>
          </p:cNvSpPr>
          <p:nvPr>
            <p:ph type="ctrTitle"/>
          </p:nvPr>
        </p:nvSpPr>
        <p:spPr/>
        <p:txBody>
          <a:bodyPr>
            <a:normAutofit fontScale="90000"/>
          </a:bodyPr>
          <a:lstStyle/>
          <a:p>
            <a:r>
              <a:rPr lang="en-US" dirty="0"/>
              <a:t>5615 Special Topics: Data Munging and Exploratory Data Analysis</a:t>
            </a:r>
          </a:p>
        </p:txBody>
      </p:sp>
      <p:sp>
        <p:nvSpPr>
          <p:cNvPr id="4" name="Date Placeholder 3">
            <a:extLst>
              <a:ext uri="{FF2B5EF4-FFF2-40B4-BE49-F238E27FC236}">
                <a16:creationId xmlns:a16="http://schemas.microsoft.com/office/drawing/2014/main" id="{1514B361-80DF-2D41-B255-55E5E1985BA7}"/>
              </a:ext>
            </a:extLst>
          </p:cNvPr>
          <p:cNvSpPr>
            <a:spLocks noGrp="1"/>
          </p:cNvSpPr>
          <p:nvPr>
            <p:ph type="dt" sz="half" idx="10"/>
          </p:nvPr>
        </p:nvSpPr>
        <p:spPr/>
        <p:txBody>
          <a:bodyPr/>
          <a:lstStyle/>
          <a:p>
            <a:fld id="{A6DA96C5-1987-0D46-B60C-AF52C15B9B9E}" type="datetime1">
              <a:rPr lang="en-US" smtClean="0"/>
              <a:t>11/25/19</a:t>
            </a:fld>
            <a:endParaRPr lang="en-US" dirty="0"/>
          </a:p>
        </p:txBody>
      </p:sp>
      <p:sp>
        <p:nvSpPr>
          <p:cNvPr id="5" name="Slide Number Placeholder 4">
            <a:extLst>
              <a:ext uri="{FF2B5EF4-FFF2-40B4-BE49-F238E27FC236}">
                <a16:creationId xmlns:a16="http://schemas.microsoft.com/office/drawing/2014/main" id="{7AF92B1C-D9C4-944B-979D-A4E30A7CD6DF}"/>
              </a:ext>
            </a:extLst>
          </p:cNvPr>
          <p:cNvSpPr>
            <a:spLocks noGrp="1"/>
          </p:cNvSpPr>
          <p:nvPr>
            <p:ph type="sldNum" sz="quarter" idx="12"/>
          </p:nvPr>
        </p:nvSpPr>
        <p:spPr/>
        <p:txBody>
          <a:bodyPr/>
          <a:lstStyle/>
          <a:p>
            <a:fld id="{F13255C3-EC6F-3E44-8738-BCB40BBB5A07}" type="slidenum">
              <a:rPr lang="en-US" smtClean="0"/>
              <a:t>1</a:t>
            </a:fld>
            <a:endParaRPr lang="en-US" dirty="0"/>
          </a:p>
        </p:txBody>
      </p:sp>
      <p:sp>
        <p:nvSpPr>
          <p:cNvPr id="6" name="Footer Placeholder 5">
            <a:extLst>
              <a:ext uri="{FF2B5EF4-FFF2-40B4-BE49-F238E27FC236}">
                <a16:creationId xmlns:a16="http://schemas.microsoft.com/office/drawing/2014/main" id="{D34FD88C-F49F-B84C-BE9F-6D859B3FF71C}"/>
              </a:ext>
            </a:extLst>
          </p:cNvPr>
          <p:cNvSpPr>
            <a:spLocks noGrp="1"/>
          </p:cNvSpPr>
          <p:nvPr>
            <p:ph type="ftr" sz="quarter" idx="11"/>
          </p:nvPr>
        </p:nvSpPr>
        <p:spPr/>
        <p:txBody>
          <a:bodyPr/>
          <a:lstStyle/>
          <a:p>
            <a:r>
              <a:rPr lang="en-US" dirty="0"/>
              <a:t>Copyright 2017 • Virginia Tech • All Rights Reserved</a:t>
            </a:r>
          </a:p>
        </p:txBody>
      </p:sp>
    </p:spTree>
    <p:extLst>
      <p:ext uri="{BB962C8B-B14F-4D97-AF65-F5344CB8AC3E}">
        <p14:creationId xmlns:p14="http://schemas.microsoft.com/office/powerpoint/2010/main" val="92048801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58284-BCA8-6E4D-A812-37EA10C87B54}"/>
              </a:ext>
            </a:extLst>
          </p:cNvPr>
          <p:cNvSpPr>
            <a:spLocks noGrp="1"/>
          </p:cNvSpPr>
          <p:nvPr>
            <p:ph type="title"/>
          </p:nvPr>
        </p:nvSpPr>
        <p:spPr/>
        <p:txBody>
          <a:bodyPr/>
          <a:lstStyle/>
          <a:p>
            <a:r>
              <a:rPr lang="en-US" dirty="0"/>
              <a:t>Resolving Integrity Issues</a:t>
            </a:r>
          </a:p>
        </p:txBody>
      </p:sp>
      <p:sp>
        <p:nvSpPr>
          <p:cNvPr id="3" name="Footer Placeholder 2">
            <a:extLst>
              <a:ext uri="{FF2B5EF4-FFF2-40B4-BE49-F238E27FC236}">
                <a16:creationId xmlns:a16="http://schemas.microsoft.com/office/drawing/2014/main" id="{D32F7F33-3438-3548-8F87-E7E8BF42469E}"/>
              </a:ext>
            </a:extLst>
          </p:cNvPr>
          <p:cNvSpPr>
            <a:spLocks noGrp="1"/>
          </p:cNvSpPr>
          <p:nvPr>
            <p:ph type="ftr" sz="quarter" idx="11"/>
          </p:nvPr>
        </p:nvSpPr>
        <p:spPr/>
        <p:txBody>
          <a:bodyPr/>
          <a:lstStyle/>
          <a:p>
            <a:r>
              <a:rPr lang="en-US" dirty="0"/>
              <a:t>Copyright 2017 • Virginia Tech • All Rights Reserved</a:t>
            </a:r>
          </a:p>
        </p:txBody>
      </p:sp>
      <p:sp>
        <p:nvSpPr>
          <p:cNvPr id="4" name="Date Placeholder 3">
            <a:extLst>
              <a:ext uri="{FF2B5EF4-FFF2-40B4-BE49-F238E27FC236}">
                <a16:creationId xmlns:a16="http://schemas.microsoft.com/office/drawing/2014/main" id="{DBA3449E-4017-1F4E-B4FD-72AC8B662C87}"/>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5" name="Slide Number Placeholder 4">
            <a:extLst>
              <a:ext uri="{FF2B5EF4-FFF2-40B4-BE49-F238E27FC236}">
                <a16:creationId xmlns:a16="http://schemas.microsoft.com/office/drawing/2014/main" id="{028A8344-D721-ED4A-8360-C7167EB399F2}"/>
              </a:ext>
            </a:extLst>
          </p:cNvPr>
          <p:cNvSpPr>
            <a:spLocks noGrp="1"/>
          </p:cNvSpPr>
          <p:nvPr>
            <p:ph type="sldNum" sz="quarter" idx="12"/>
          </p:nvPr>
        </p:nvSpPr>
        <p:spPr/>
        <p:txBody>
          <a:bodyPr/>
          <a:lstStyle/>
          <a:p>
            <a:fld id="{F13255C3-EC6F-3E44-8738-BCB40BBB5A07}" type="slidenum">
              <a:rPr lang="en-US" smtClean="0"/>
              <a:t>10</a:t>
            </a:fld>
            <a:endParaRPr lang="en-US" dirty="0"/>
          </a:p>
        </p:txBody>
      </p:sp>
      <p:sp>
        <p:nvSpPr>
          <p:cNvPr id="6" name="Content Placeholder 5">
            <a:extLst>
              <a:ext uri="{FF2B5EF4-FFF2-40B4-BE49-F238E27FC236}">
                <a16:creationId xmlns:a16="http://schemas.microsoft.com/office/drawing/2014/main" id="{C2AA3BFF-8F2C-3B48-B9F7-D887E2D4889C}"/>
              </a:ext>
            </a:extLst>
          </p:cNvPr>
          <p:cNvSpPr>
            <a:spLocks noGrp="1"/>
          </p:cNvSpPr>
          <p:nvPr>
            <p:ph idx="1"/>
          </p:nvPr>
        </p:nvSpPr>
        <p:spPr/>
        <p:txBody>
          <a:bodyPr/>
          <a:lstStyle/>
          <a:p>
            <a:r>
              <a:rPr lang="en-US" dirty="0"/>
              <a:t>Example: Gender</a:t>
            </a:r>
          </a:p>
          <a:p>
            <a:r>
              <a:rPr lang="en-US" dirty="0"/>
              <a:t>For each provider identified by their NPI calculate the total number of services associated with each gender</a:t>
            </a:r>
          </a:p>
          <a:p>
            <a:r>
              <a:rPr lang="en-US" dirty="0"/>
              <a:t>Assign to the provider the gender associated with the greatest number of services.</a:t>
            </a:r>
          </a:p>
        </p:txBody>
      </p:sp>
    </p:spTree>
    <p:extLst>
      <p:ext uri="{BB962C8B-B14F-4D97-AF65-F5344CB8AC3E}">
        <p14:creationId xmlns:p14="http://schemas.microsoft.com/office/powerpoint/2010/main" val="168479653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2E772-6E30-6348-AE85-590870DC9273}"/>
              </a:ext>
            </a:extLst>
          </p:cNvPr>
          <p:cNvSpPr>
            <a:spLocks noGrp="1"/>
          </p:cNvSpPr>
          <p:nvPr>
            <p:ph type="title"/>
          </p:nvPr>
        </p:nvSpPr>
        <p:spPr/>
        <p:txBody>
          <a:bodyPr/>
          <a:lstStyle/>
          <a:p>
            <a:r>
              <a:rPr lang="en-US" dirty="0"/>
              <a:t>Features &amp; Limitations of the Data</a:t>
            </a:r>
          </a:p>
        </p:txBody>
      </p:sp>
      <p:sp>
        <p:nvSpPr>
          <p:cNvPr id="3" name="Footer Placeholder 2">
            <a:extLst>
              <a:ext uri="{FF2B5EF4-FFF2-40B4-BE49-F238E27FC236}">
                <a16:creationId xmlns:a16="http://schemas.microsoft.com/office/drawing/2014/main" id="{9588E318-C9C1-3047-9C21-3A7832D4C85B}"/>
              </a:ext>
            </a:extLst>
          </p:cNvPr>
          <p:cNvSpPr>
            <a:spLocks noGrp="1"/>
          </p:cNvSpPr>
          <p:nvPr>
            <p:ph type="ftr" sz="quarter" idx="11"/>
          </p:nvPr>
        </p:nvSpPr>
        <p:spPr/>
        <p:txBody>
          <a:bodyPr/>
          <a:lstStyle/>
          <a:p>
            <a:r>
              <a:rPr lang="en-US" dirty="0"/>
              <a:t>Copyright 2017 • Virginia Tech • All Rights Reserved</a:t>
            </a:r>
          </a:p>
        </p:txBody>
      </p:sp>
      <p:sp>
        <p:nvSpPr>
          <p:cNvPr id="4" name="Date Placeholder 3">
            <a:extLst>
              <a:ext uri="{FF2B5EF4-FFF2-40B4-BE49-F238E27FC236}">
                <a16:creationId xmlns:a16="http://schemas.microsoft.com/office/drawing/2014/main" id="{669AFDBF-7AE4-6643-8884-58B16A09C5C4}"/>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5" name="Slide Number Placeholder 4">
            <a:extLst>
              <a:ext uri="{FF2B5EF4-FFF2-40B4-BE49-F238E27FC236}">
                <a16:creationId xmlns:a16="http://schemas.microsoft.com/office/drawing/2014/main" id="{EC649512-CB52-B246-84CC-69905CAFA8F3}"/>
              </a:ext>
            </a:extLst>
          </p:cNvPr>
          <p:cNvSpPr>
            <a:spLocks noGrp="1"/>
          </p:cNvSpPr>
          <p:nvPr>
            <p:ph type="sldNum" sz="quarter" idx="12"/>
          </p:nvPr>
        </p:nvSpPr>
        <p:spPr/>
        <p:txBody>
          <a:bodyPr/>
          <a:lstStyle/>
          <a:p>
            <a:fld id="{F13255C3-EC6F-3E44-8738-BCB40BBB5A07}" type="slidenum">
              <a:rPr lang="en-US" smtClean="0"/>
              <a:t>11</a:t>
            </a:fld>
            <a:endParaRPr lang="en-US" dirty="0"/>
          </a:p>
        </p:txBody>
      </p:sp>
      <p:sp>
        <p:nvSpPr>
          <p:cNvPr id="6" name="Content Placeholder 5">
            <a:extLst>
              <a:ext uri="{FF2B5EF4-FFF2-40B4-BE49-F238E27FC236}">
                <a16:creationId xmlns:a16="http://schemas.microsoft.com/office/drawing/2014/main" id="{AEE81F2A-2F2A-B243-A72E-2AA36918E9A5}"/>
              </a:ext>
            </a:extLst>
          </p:cNvPr>
          <p:cNvSpPr>
            <a:spLocks noGrp="1"/>
          </p:cNvSpPr>
          <p:nvPr>
            <p:ph idx="1"/>
          </p:nvPr>
        </p:nvSpPr>
        <p:spPr>
          <a:xfrm>
            <a:off x="704848" y="1478270"/>
            <a:ext cx="9664993" cy="4888005"/>
          </a:xfrm>
        </p:spPr>
        <p:txBody>
          <a:bodyPr>
            <a:normAutofit lnSpcReduction="10000"/>
          </a:bodyPr>
          <a:lstStyle/>
          <a:p>
            <a:r>
              <a:rPr lang="en-US" dirty="0"/>
              <a:t>Data are not representative of a physician’s entire practice</a:t>
            </a:r>
          </a:p>
          <a:p>
            <a:r>
              <a:rPr lang="en-US" dirty="0"/>
              <a:t>No information on quality of care</a:t>
            </a:r>
          </a:p>
          <a:p>
            <a:r>
              <a:rPr lang="en-US" dirty="0"/>
              <a:t>Medicare payments can vary based on a number of factors</a:t>
            </a:r>
          </a:p>
          <a:p>
            <a:r>
              <a:rPr lang="en-US" dirty="0"/>
              <a:t>Does not include data for services that were performed on 10 or fewer beneficiaries</a:t>
            </a:r>
          </a:p>
          <a:p>
            <a:r>
              <a:rPr lang="en-US" dirty="0"/>
              <a:t>Payments differ between services provided in a facility setting versus physician’s office</a:t>
            </a:r>
          </a:p>
          <a:p>
            <a:r>
              <a:rPr lang="en-US" dirty="0"/>
              <a:t>Etc….</a:t>
            </a:r>
          </a:p>
          <a:p>
            <a:endParaRPr lang="en-US" dirty="0"/>
          </a:p>
        </p:txBody>
      </p:sp>
    </p:spTree>
    <p:extLst>
      <p:ext uri="{BB962C8B-B14F-4D97-AF65-F5344CB8AC3E}">
        <p14:creationId xmlns:p14="http://schemas.microsoft.com/office/powerpoint/2010/main" val="11887374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B2B48ED-F0D9-1643-A82E-DF2E264F6AEE}"/>
              </a:ext>
            </a:extLst>
          </p:cNvPr>
          <p:cNvSpPr>
            <a:spLocks noGrp="1"/>
          </p:cNvSpPr>
          <p:nvPr>
            <p:ph type="title"/>
          </p:nvPr>
        </p:nvSpPr>
        <p:spPr/>
        <p:txBody>
          <a:bodyPr>
            <a:normAutofit fontScale="90000"/>
          </a:bodyPr>
          <a:lstStyle/>
          <a:p>
            <a:r>
              <a:rPr lang="en-US" dirty="0"/>
              <a:t>Some Summary Statistics</a:t>
            </a:r>
          </a:p>
        </p:txBody>
      </p:sp>
      <p:sp>
        <p:nvSpPr>
          <p:cNvPr id="4" name="Date Placeholder 3">
            <a:extLst>
              <a:ext uri="{FF2B5EF4-FFF2-40B4-BE49-F238E27FC236}">
                <a16:creationId xmlns:a16="http://schemas.microsoft.com/office/drawing/2014/main" id="{49CB9E1C-892F-DC41-A4DD-9EC6E1DF4CE2}"/>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3" name="Footer Placeholder 2">
            <a:extLst>
              <a:ext uri="{FF2B5EF4-FFF2-40B4-BE49-F238E27FC236}">
                <a16:creationId xmlns:a16="http://schemas.microsoft.com/office/drawing/2014/main" id="{DB64FDC9-7D8E-3F47-97AD-6BE9C1D81A89}"/>
              </a:ext>
            </a:extLst>
          </p:cNvPr>
          <p:cNvSpPr>
            <a:spLocks noGrp="1"/>
          </p:cNvSpPr>
          <p:nvPr>
            <p:ph type="ftr" sz="quarter" idx="11"/>
          </p:nvPr>
        </p:nvSpPr>
        <p:spPr/>
        <p:txBody>
          <a:bodyPr/>
          <a:lstStyle/>
          <a:p>
            <a:r>
              <a:rPr lang="en-US" dirty="0"/>
              <a:t>Copyright 2017 • Virginia Tech • All Rights Reserved</a:t>
            </a:r>
          </a:p>
        </p:txBody>
      </p:sp>
      <p:sp>
        <p:nvSpPr>
          <p:cNvPr id="5" name="Slide Number Placeholder 4">
            <a:extLst>
              <a:ext uri="{FF2B5EF4-FFF2-40B4-BE49-F238E27FC236}">
                <a16:creationId xmlns:a16="http://schemas.microsoft.com/office/drawing/2014/main" id="{822924B6-2A40-8240-AB52-0F821560B651}"/>
              </a:ext>
            </a:extLst>
          </p:cNvPr>
          <p:cNvSpPr>
            <a:spLocks noGrp="1"/>
          </p:cNvSpPr>
          <p:nvPr>
            <p:ph type="sldNum" sz="quarter" idx="12"/>
          </p:nvPr>
        </p:nvSpPr>
        <p:spPr/>
        <p:txBody>
          <a:bodyPr/>
          <a:lstStyle/>
          <a:p>
            <a:fld id="{F13255C3-EC6F-3E44-8738-BCB40BBB5A07}" type="slidenum">
              <a:rPr lang="en-US" smtClean="0"/>
              <a:t>12</a:t>
            </a:fld>
            <a:endParaRPr lang="en-US" dirty="0"/>
          </a:p>
        </p:txBody>
      </p:sp>
      <p:graphicFrame>
        <p:nvGraphicFramePr>
          <p:cNvPr id="8" name="Table 7">
            <a:extLst>
              <a:ext uri="{FF2B5EF4-FFF2-40B4-BE49-F238E27FC236}">
                <a16:creationId xmlns:a16="http://schemas.microsoft.com/office/drawing/2014/main" id="{E6CB57DB-F699-4445-9C2E-86900A5CE2E1}"/>
              </a:ext>
            </a:extLst>
          </p:cNvPr>
          <p:cNvGraphicFramePr>
            <a:graphicFrameLocks noGrp="1"/>
          </p:cNvGraphicFramePr>
          <p:nvPr>
            <p:extLst>
              <p:ext uri="{D42A27DB-BD31-4B8C-83A1-F6EECF244321}">
                <p14:modId xmlns:p14="http://schemas.microsoft.com/office/powerpoint/2010/main" val="3225928105"/>
              </p:ext>
            </p:extLst>
          </p:nvPr>
        </p:nvGraphicFramePr>
        <p:xfrm>
          <a:off x="1768428" y="1676400"/>
          <a:ext cx="8000604" cy="1752600"/>
        </p:xfrm>
        <a:graphic>
          <a:graphicData uri="http://schemas.openxmlformats.org/drawingml/2006/table">
            <a:tbl>
              <a:tblPr firstRow="1" bandRow="1">
                <a:tableStyleId>{5C22544A-7EE6-4342-B048-85BDC9FD1C3A}</a:tableStyleId>
              </a:tblPr>
              <a:tblGrid>
                <a:gridCol w="1527774">
                  <a:extLst>
                    <a:ext uri="{9D8B030D-6E8A-4147-A177-3AD203B41FA5}">
                      <a16:colId xmlns:a16="http://schemas.microsoft.com/office/drawing/2014/main" val="1120380689"/>
                    </a:ext>
                  </a:extLst>
                </a:gridCol>
                <a:gridCol w="1388962">
                  <a:extLst>
                    <a:ext uri="{9D8B030D-6E8A-4147-A177-3AD203B41FA5}">
                      <a16:colId xmlns:a16="http://schemas.microsoft.com/office/drawing/2014/main" val="1545173626"/>
                    </a:ext>
                  </a:extLst>
                </a:gridCol>
                <a:gridCol w="1388962">
                  <a:extLst>
                    <a:ext uri="{9D8B030D-6E8A-4147-A177-3AD203B41FA5}">
                      <a16:colId xmlns:a16="http://schemas.microsoft.com/office/drawing/2014/main" val="3809921532"/>
                    </a:ext>
                  </a:extLst>
                </a:gridCol>
                <a:gridCol w="1851949">
                  <a:extLst>
                    <a:ext uri="{9D8B030D-6E8A-4147-A177-3AD203B41FA5}">
                      <a16:colId xmlns:a16="http://schemas.microsoft.com/office/drawing/2014/main" val="1427410679"/>
                    </a:ext>
                  </a:extLst>
                </a:gridCol>
                <a:gridCol w="1842957">
                  <a:extLst>
                    <a:ext uri="{9D8B030D-6E8A-4147-A177-3AD203B41FA5}">
                      <a16:colId xmlns:a16="http://schemas.microsoft.com/office/drawing/2014/main" val="18962237"/>
                    </a:ext>
                  </a:extLst>
                </a:gridCol>
              </a:tblGrid>
              <a:tr h="370840">
                <a:tc>
                  <a:txBody>
                    <a:bodyPr/>
                    <a:lstStyle/>
                    <a:p>
                      <a:pPr algn="ctr"/>
                      <a:r>
                        <a:rPr lang="en-US" dirty="0"/>
                        <a:t>Provider Type</a:t>
                      </a:r>
                    </a:p>
                  </a:txBody>
                  <a:tcPr/>
                </a:tc>
                <a:tc>
                  <a:txBody>
                    <a:bodyPr/>
                    <a:lstStyle/>
                    <a:p>
                      <a:pPr algn="ctr"/>
                      <a:r>
                        <a:rPr lang="en-US" dirty="0"/>
                        <a:t>Number of Providers</a:t>
                      </a:r>
                    </a:p>
                  </a:txBody>
                  <a:tcPr/>
                </a:tc>
                <a:tc>
                  <a:txBody>
                    <a:bodyPr/>
                    <a:lstStyle/>
                    <a:p>
                      <a:pPr algn="ctr"/>
                      <a:r>
                        <a:rPr lang="en-US" dirty="0"/>
                        <a:t>Number of Claims</a:t>
                      </a:r>
                    </a:p>
                  </a:txBody>
                  <a:tcPr/>
                </a:tc>
                <a:tc>
                  <a:txBody>
                    <a:bodyPr/>
                    <a:lstStyle/>
                    <a:p>
                      <a:pPr algn="ctr"/>
                      <a:r>
                        <a:rPr lang="en-US" dirty="0"/>
                        <a:t>Median Num. Claims</a:t>
                      </a:r>
                    </a:p>
                  </a:txBody>
                  <a:tcPr/>
                </a:tc>
                <a:tc>
                  <a:txBody>
                    <a:bodyPr/>
                    <a:lstStyle/>
                    <a:p>
                      <a:pPr algn="ctr"/>
                      <a:r>
                        <a:rPr lang="en-US" dirty="0"/>
                        <a:t>Maximum Num. Claims</a:t>
                      </a:r>
                    </a:p>
                  </a:txBody>
                  <a:tcPr/>
                </a:tc>
                <a:extLst>
                  <a:ext uri="{0D108BD9-81ED-4DB2-BD59-A6C34878D82A}">
                    <a16:rowId xmlns:a16="http://schemas.microsoft.com/office/drawing/2014/main" val="1406853410"/>
                  </a:ext>
                </a:extLst>
              </a:tr>
              <a:tr h="370840">
                <a:tc>
                  <a:txBody>
                    <a:bodyPr/>
                    <a:lstStyle/>
                    <a:p>
                      <a:pPr algn="r"/>
                      <a:r>
                        <a:rPr lang="en-US" dirty="0"/>
                        <a:t>Individual</a:t>
                      </a:r>
                    </a:p>
                  </a:txBody>
                  <a:tcPr/>
                </a:tc>
                <a:tc>
                  <a:txBody>
                    <a:bodyPr/>
                    <a:lstStyle/>
                    <a:p>
                      <a:pPr algn="r"/>
                      <a:r>
                        <a:rPr lang="en-US" dirty="0"/>
                        <a:t>1,213,457</a:t>
                      </a:r>
                    </a:p>
                  </a:txBody>
                  <a:tcPr/>
                </a:tc>
                <a:tc>
                  <a:txBody>
                    <a:bodyPr/>
                    <a:lstStyle/>
                    <a:p>
                      <a:pPr algn="r"/>
                      <a:r>
                        <a:rPr lang="en-US" dirty="0"/>
                        <a:t>54,347,290</a:t>
                      </a:r>
                    </a:p>
                  </a:txBody>
                  <a:tcPr/>
                </a:tc>
                <a:tc>
                  <a:txBody>
                    <a:bodyPr/>
                    <a:lstStyle/>
                    <a:p>
                      <a:pPr algn="r"/>
                      <a:r>
                        <a:rPr lang="en-US" dirty="0"/>
                        <a:t>23</a:t>
                      </a:r>
                    </a:p>
                  </a:txBody>
                  <a:tcPr/>
                </a:tc>
                <a:tc>
                  <a:txBody>
                    <a:bodyPr/>
                    <a:lstStyle/>
                    <a:p>
                      <a:pPr algn="r"/>
                      <a:r>
                        <a:rPr lang="en-US" dirty="0"/>
                        <a:t>1,939</a:t>
                      </a:r>
                    </a:p>
                  </a:txBody>
                  <a:tcPr/>
                </a:tc>
                <a:extLst>
                  <a:ext uri="{0D108BD9-81ED-4DB2-BD59-A6C34878D82A}">
                    <a16:rowId xmlns:a16="http://schemas.microsoft.com/office/drawing/2014/main" val="1517966413"/>
                  </a:ext>
                </a:extLst>
              </a:tr>
              <a:tr h="370840">
                <a:tc>
                  <a:txBody>
                    <a:bodyPr/>
                    <a:lstStyle/>
                    <a:p>
                      <a:pPr algn="r"/>
                      <a:r>
                        <a:rPr lang="en-US" dirty="0"/>
                        <a:t>Organizational</a:t>
                      </a:r>
                    </a:p>
                  </a:txBody>
                  <a:tcPr/>
                </a:tc>
                <a:tc>
                  <a:txBody>
                    <a:bodyPr/>
                    <a:lstStyle/>
                    <a:p>
                      <a:pPr algn="r"/>
                      <a:r>
                        <a:rPr lang="en-US" dirty="0"/>
                        <a:t>73,719</a:t>
                      </a:r>
                    </a:p>
                  </a:txBody>
                  <a:tcPr/>
                </a:tc>
                <a:tc>
                  <a:txBody>
                    <a:bodyPr/>
                    <a:lstStyle/>
                    <a:p>
                      <a:pPr algn="r"/>
                      <a:r>
                        <a:rPr lang="en-US" dirty="0"/>
                        <a:t>2,467,652</a:t>
                      </a:r>
                    </a:p>
                  </a:txBody>
                  <a:tcPr/>
                </a:tc>
                <a:tc>
                  <a:txBody>
                    <a:bodyPr/>
                    <a:lstStyle/>
                    <a:p>
                      <a:pPr algn="r"/>
                      <a:r>
                        <a:rPr lang="en-US" dirty="0"/>
                        <a:t>19</a:t>
                      </a:r>
                    </a:p>
                  </a:txBody>
                  <a:tcPr/>
                </a:tc>
                <a:tc>
                  <a:txBody>
                    <a:bodyPr/>
                    <a:lstStyle/>
                    <a:p>
                      <a:pPr algn="r"/>
                      <a:r>
                        <a:rPr lang="en-US" dirty="0"/>
                        <a:t>3,857</a:t>
                      </a:r>
                    </a:p>
                  </a:txBody>
                  <a:tcPr/>
                </a:tc>
                <a:extLst>
                  <a:ext uri="{0D108BD9-81ED-4DB2-BD59-A6C34878D82A}">
                    <a16:rowId xmlns:a16="http://schemas.microsoft.com/office/drawing/2014/main" val="724353082"/>
                  </a:ext>
                </a:extLst>
              </a:tr>
              <a:tr h="370840">
                <a:tc>
                  <a:txBody>
                    <a:bodyPr/>
                    <a:lstStyle/>
                    <a:p>
                      <a:pPr algn="r"/>
                      <a:r>
                        <a:rPr lang="en-US" dirty="0"/>
                        <a:t>All</a:t>
                      </a:r>
                    </a:p>
                  </a:txBody>
                  <a:tcPr/>
                </a:tc>
                <a:tc>
                  <a:txBody>
                    <a:bodyPr/>
                    <a:lstStyle/>
                    <a:p>
                      <a:pPr algn="r"/>
                      <a:r>
                        <a:rPr lang="en-US" dirty="0"/>
                        <a:t>1,287,176</a:t>
                      </a:r>
                    </a:p>
                  </a:txBody>
                  <a:tcPr/>
                </a:tc>
                <a:tc>
                  <a:txBody>
                    <a:bodyPr/>
                    <a:lstStyle/>
                    <a:p>
                      <a:pPr algn="r"/>
                      <a:r>
                        <a:rPr lang="en-US" dirty="0"/>
                        <a:t>56,814,942</a:t>
                      </a:r>
                    </a:p>
                  </a:txBody>
                  <a:tcPr/>
                </a:tc>
                <a:tc>
                  <a:txBody>
                    <a:bodyPr/>
                    <a:lstStyle/>
                    <a:p>
                      <a:pPr algn="r"/>
                      <a:endParaRPr lang="en-US" dirty="0"/>
                    </a:p>
                  </a:txBody>
                  <a:tcPr/>
                </a:tc>
                <a:tc>
                  <a:txBody>
                    <a:bodyPr/>
                    <a:lstStyle/>
                    <a:p>
                      <a:pPr algn="r"/>
                      <a:endParaRPr lang="en-US" dirty="0"/>
                    </a:p>
                  </a:txBody>
                  <a:tcPr/>
                </a:tc>
                <a:extLst>
                  <a:ext uri="{0D108BD9-81ED-4DB2-BD59-A6C34878D82A}">
                    <a16:rowId xmlns:a16="http://schemas.microsoft.com/office/drawing/2014/main" val="4034546356"/>
                  </a:ext>
                </a:extLst>
              </a:tr>
            </a:tbl>
          </a:graphicData>
        </a:graphic>
      </p:graphicFrame>
      <p:graphicFrame>
        <p:nvGraphicFramePr>
          <p:cNvPr id="10" name="Table 9">
            <a:extLst>
              <a:ext uri="{FF2B5EF4-FFF2-40B4-BE49-F238E27FC236}">
                <a16:creationId xmlns:a16="http://schemas.microsoft.com/office/drawing/2014/main" id="{2511F644-D592-0540-9C4B-96C381AAEC0A}"/>
              </a:ext>
            </a:extLst>
          </p:cNvPr>
          <p:cNvGraphicFramePr>
            <a:graphicFrameLocks noGrp="1"/>
          </p:cNvGraphicFramePr>
          <p:nvPr>
            <p:extLst>
              <p:ext uri="{D42A27DB-BD31-4B8C-83A1-F6EECF244321}">
                <p14:modId xmlns:p14="http://schemas.microsoft.com/office/powerpoint/2010/main" val="1268660438"/>
              </p:ext>
            </p:extLst>
          </p:nvPr>
        </p:nvGraphicFramePr>
        <p:xfrm>
          <a:off x="2871561" y="4001437"/>
          <a:ext cx="5794337" cy="2026920"/>
        </p:xfrm>
        <a:graphic>
          <a:graphicData uri="http://schemas.openxmlformats.org/drawingml/2006/table">
            <a:tbl>
              <a:tblPr firstRow="1" bandRow="1">
                <a:tableStyleId>{5C22544A-7EE6-4342-B048-85BDC9FD1C3A}</a:tableStyleId>
              </a:tblPr>
              <a:tblGrid>
                <a:gridCol w="1527774">
                  <a:extLst>
                    <a:ext uri="{9D8B030D-6E8A-4147-A177-3AD203B41FA5}">
                      <a16:colId xmlns:a16="http://schemas.microsoft.com/office/drawing/2014/main" val="1120380689"/>
                    </a:ext>
                  </a:extLst>
                </a:gridCol>
                <a:gridCol w="1388962">
                  <a:extLst>
                    <a:ext uri="{9D8B030D-6E8A-4147-A177-3AD203B41FA5}">
                      <a16:colId xmlns:a16="http://schemas.microsoft.com/office/drawing/2014/main" val="1545173626"/>
                    </a:ext>
                  </a:extLst>
                </a:gridCol>
                <a:gridCol w="1388962">
                  <a:extLst>
                    <a:ext uri="{9D8B030D-6E8A-4147-A177-3AD203B41FA5}">
                      <a16:colId xmlns:a16="http://schemas.microsoft.com/office/drawing/2014/main" val="3809921532"/>
                    </a:ext>
                  </a:extLst>
                </a:gridCol>
                <a:gridCol w="1488639">
                  <a:extLst>
                    <a:ext uri="{9D8B030D-6E8A-4147-A177-3AD203B41FA5}">
                      <a16:colId xmlns:a16="http://schemas.microsoft.com/office/drawing/2014/main" val="1427410679"/>
                    </a:ext>
                  </a:extLst>
                </a:gridCol>
              </a:tblGrid>
              <a:tr h="370840">
                <a:tc>
                  <a:txBody>
                    <a:bodyPr/>
                    <a:lstStyle/>
                    <a:p>
                      <a:pPr algn="ctr"/>
                      <a:r>
                        <a:rPr lang="en-US" dirty="0"/>
                        <a:t>Provider Type</a:t>
                      </a:r>
                    </a:p>
                  </a:txBody>
                  <a:tcPr/>
                </a:tc>
                <a:tc>
                  <a:txBody>
                    <a:bodyPr/>
                    <a:lstStyle/>
                    <a:p>
                      <a:pPr algn="ctr"/>
                      <a:r>
                        <a:rPr lang="en-US" dirty="0"/>
                        <a:t>Median Payment </a:t>
                      </a:r>
                    </a:p>
                  </a:txBody>
                  <a:tcPr/>
                </a:tc>
                <a:tc>
                  <a:txBody>
                    <a:bodyPr/>
                    <a:lstStyle/>
                    <a:p>
                      <a:pPr algn="ctr"/>
                      <a:r>
                        <a:rPr lang="en-US" dirty="0"/>
                        <a:t>Maximum Payment ($MM)</a:t>
                      </a:r>
                    </a:p>
                  </a:txBody>
                  <a:tcPr/>
                </a:tc>
                <a:tc>
                  <a:txBody>
                    <a:bodyPr/>
                    <a:lstStyle/>
                    <a:p>
                      <a:pPr algn="ctr"/>
                      <a:r>
                        <a:rPr lang="en-US" dirty="0"/>
                        <a:t>Grand Total Payments</a:t>
                      </a:r>
                    </a:p>
                    <a:p>
                      <a:pPr algn="ctr"/>
                      <a:r>
                        <a:rPr lang="en-US" dirty="0"/>
                        <a:t>($BN)</a:t>
                      </a:r>
                    </a:p>
                  </a:txBody>
                  <a:tcPr/>
                </a:tc>
                <a:extLst>
                  <a:ext uri="{0D108BD9-81ED-4DB2-BD59-A6C34878D82A}">
                    <a16:rowId xmlns:a16="http://schemas.microsoft.com/office/drawing/2014/main" val="1406853410"/>
                  </a:ext>
                </a:extLst>
              </a:tr>
              <a:tr h="370840">
                <a:tc>
                  <a:txBody>
                    <a:bodyPr/>
                    <a:lstStyle/>
                    <a:p>
                      <a:pPr algn="r"/>
                      <a:r>
                        <a:rPr lang="en-US" dirty="0"/>
                        <a:t>Individual</a:t>
                      </a:r>
                    </a:p>
                  </a:txBody>
                  <a:tcPr/>
                </a:tc>
                <a:tc>
                  <a:txBody>
                    <a:bodyPr/>
                    <a:lstStyle/>
                    <a:p>
                      <a:pPr algn="r"/>
                      <a:r>
                        <a:rPr lang="en-US" dirty="0"/>
                        <a:t>$95,862</a:t>
                      </a:r>
                    </a:p>
                  </a:txBody>
                  <a:tcPr/>
                </a:tc>
                <a:tc>
                  <a:txBody>
                    <a:bodyPr/>
                    <a:lstStyle/>
                    <a:p>
                      <a:pPr algn="r"/>
                      <a:r>
                        <a:rPr lang="en-US" dirty="0"/>
                        <a:t>$61.9</a:t>
                      </a:r>
                    </a:p>
                  </a:txBody>
                  <a:tcPr/>
                </a:tc>
                <a:tc>
                  <a:txBody>
                    <a:bodyPr/>
                    <a:lstStyle/>
                    <a:p>
                      <a:pPr algn="r"/>
                      <a:r>
                        <a:rPr lang="en-US" dirty="0"/>
                        <a:t>$394.9</a:t>
                      </a:r>
                    </a:p>
                  </a:txBody>
                  <a:tcPr/>
                </a:tc>
                <a:extLst>
                  <a:ext uri="{0D108BD9-81ED-4DB2-BD59-A6C34878D82A}">
                    <a16:rowId xmlns:a16="http://schemas.microsoft.com/office/drawing/2014/main" val="1517966413"/>
                  </a:ext>
                </a:extLst>
              </a:tr>
              <a:tr h="370840">
                <a:tc>
                  <a:txBody>
                    <a:bodyPr/>
                    <a:lstStyle/>
                    <a:p>
                      <a:pPr algn="r"/>
                      <a:r>
                        <a:rPr lang="en-US" dirty="0"/>
                        <a:t>Organizational</a:t>
                      </a:r>
                    </a:p>
                  </a:txBody>
                  <a:tcPr/>
                </a:tc>
                <a:tc>
                  <a:txBody>
                    <a:bodyPr/>
                    <a:lstStyle/>
                    <a:p>
                      <a:pPr algn="r"/>
                      <a:r>
                        <a:rPr lang="en-US" dirty="0"/>
                        <a:t>$52,681</a:t>
                      </a:r>
                    </a:p>
                  </a:txBody>
                  <a:tcPr/>
                </a:tc>
                <a:tc>
                  <a:txBody>
                    <a:bodyPr/>
                    <a:lstStyle/>
                    <a:p>
                      <a:pPr algn="r"/>
                      <a:r>
                        <a:rPr lang="en-US" dirty="0"/>
                        <a:t>$1,102</a:t>
                      </a:r>
                    </a:p>
                  </a:txBody>
                  <a:tcPr/>
                </a:tc>
                <a:tc>
                  <a:txBody>
                    <a:bodyPr/>
                    <a:lstStyle/>
                    <a:p>
                      <a:pPr algn="r"/>
                      <a:r>
                        <a:rPr lang="en-US" dirty="0"/>
                        <a:t>$83.8</a:t>
                      </a:r>
                    </a:p>
                  </a:txBody>
                  <a:tcPr/>
                </a:tc>
                <a:extLst>
                  <a:ext uri="{0D108BD9-81ED-4DB2-BD59-A6C34878D82A}">
                    <a16:rowId xmlns:a16="http://schemas.microsoft.com/office/drawing/2014/main" val="724353082"/>
                  </a:ext>
                </a:extLst>
              </a:tr>
              <a:tr h="370840">
                <a:tc>
                  <a:txBody>
                    <a:bodyPr/>
                    <a:lstStyle/>
                    <a:p>
                      <a:pPr algn="r"/>
                      <a:r>
                        <a:rPr lang="en-US" dirty="0"/>
                        <a:t>All</a:t>
                      </a:r>
                    </a:p>
                  </a:txBody>
                  <a:tcPr/>
                </a:tc>
                <a:tc>
                  <a:txBody>
                    <a:bodyPr/>
                    <a:lstStyle/>
                    <a:p>
                      <a:pPr algn="r"/>
                      <a:r>
                        <a:rPr lang="en-US" dirty="0"/>
                        <a:t>$92,174</a:t>
                      </a:r>
                    </a:p>
                  </a:txBody>
                  <a:tcPr/>
                </a:tc>
                <a:tc>
                  <a:txBody>
                    <a:bodyPr/>
                    <a:lstStyle/>
                    <a:p>
                      <a:pPr algn="r"/>
                      <a:r>
                        <a:rPr lang="en-US" dirty="0"/>
                        <a:t>$1,102</a:t>
                      </a:r>
                    </a:p>
                  </a:txBody>
                  <a:tcPr/>
                </a:tc>
                <a:tc>
                  <a:txBody>
                    <a:bodyPr/>
                    <a:lstStyle/>
                    <a:p>
                      <a:pPr algn="r"/>
                      <a:r>
                        <a:rPr lang="en-US" dirty="0"/>
                        <a:t>$478.7</a:t>
                      </a:r>
                    </a:p>
                  </a:txBody>
                  <a:tcPr/>
                </a:tc>
                <a:extLst>
                  <a:ext uri="{0D108BD9-81ED-4DB2-BD59-A6C34878D82A}">
                    <a16:rowId xmlns:a16="http://schemas.microsoft.com/office/drawing/2014/main" val="4034546356"/>
                  </a:ext>
                </a:extLst>
              </a:tr>
            </a:tbl>
          </a:graphicData>
        </a:graphic>
      </p:graphicFrame>
    </p:spTree>
    <p:extLst>
      <p:ext uri="{BB962C8B-B14F-4D97-AF65-F5344CB8AC3E}">
        <p14:creationId xmlns:p14="http://schemas.microsoft.com/office/powerpoint/2010/main" val="267516864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7B397-B01B-8E4F-84E7-EA7E9FE16AD6}"/>
              </a:ext>
            </a:extLst>
          </p:cNvPr>
          <p:cNvSpPr>
            <a:spLocks noGrp="1"/>
          </p:cNvSpPr>
          <p:nvPr>
            <p:ph type="title"/>
          </p:nvPr>
        </p:nvSpPr>
        <p:spPr/>
        <p:txBody>
          <a:bodyPr/>
          <a:lstStyle/>
          <a:p>
            <a:r>
              <a:rPr lang="en-US" dirty="0"/>
              <a:t>What is Exploratory Data Analysis?</a:t>
            </a:r>
          </a:p>
        </p:txBody>
      </p:sp>
      <p:sp>
        <p:nvSpPr>
          <p:cNvPr id="3" name="Footer Placeholder 2">
            <a:extLst>
              <a:ext uri="{FF2B5EF4-FFF2-40B4-BE49-F238E27FC236}">
                <a16:creationId xmlns:a16="http://schemas.microsoft.com/office/drawing/2014/main" id="{B425291A-2309-A042-B0F9-390D0C5EF86B}"/>
              </a:ext>
            </a:extLst>
          </p:cNvPr>
          <p:cNvSpPr>
            <a:spLocks noGrp="1"/>
          </p:cNvSpPr>
          <p:nvPr>
            <p:ph type="ftr" sz="quarter" idx="11"/>
          </p:nvPr>
        </p:nvSpPr>
        <p:spPr/>
        <p:txBody>
          <a:bodyPr/>
          <a:lstStyle/>
          <a:p>
            <a:r>
              <a:rPr lang="en-US" dirty="0"/>
              <a:t>Copyright 2017 • Virginia Tech • All Rights Reserved</a:t>
            </a:r>
          </a:p>
        </p:txBody>
      </p:sp>
      <p:sp>
        <p:nvSpPr>
          <p:cNvPr id="4" name="Date Placeholder 3">
            <a:extLst>
              <a:ext uri="{FF2B5EF4-FFF2-40B4-BE49-F238E27FC236}">
                <a16:creationId xmlns:a16="http://schemas.microsoft.com/office/drawing/2014/main" id="{E841E9CB-ED0B-AF40-9DFD-49E192AD51D9}"/>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5" name="Slide Number Placeholder 4">
            <a:extLst>
              <a:ext uri="{FF2B5EF4-FFF2-40B4-BE49-F238E27FC236}">
                <a16:creationId xmlns:a16="http://schemas.microsoft.com/office/drawing/2014/main" id="{26899366-8A8E-F24A-AB2D-AA00140AC7DC}"/>
              </a:ext>
            </a:extLst>
          </p:cNvPr>
          <p:cNvSpPr>
            <a:spLocks noGrp="1"/>
          </p:cNvSpPr>
          <p:nvPr>
            <p:ph type="sldNum" sz="quarter" idx="12"/>
          </p:nvPr>
        </p:nvSpPr>
        <p:spPr/>
        <p:txBody>
          <a:bodyPr/>
          <a:lstStyle/>
          <a:p>
            <a:fld id="{F13255C3-EC6F-3E44-8738-BCB40BBB5A07}" type="slidenum">
              <a:rPr lang="en-US" smtClean="0"/>
              <a:t>13</a:t>
            </a:fld>
            <a:endParaRPr lang="en-US" dirty="0"/>
          </a:p>
        </p:txBody>
      </p:sp>
      <p:sp>
        <p:nvSpPr>
          <p:cNvPr id="6" name="Content Placeholder 5">
            <a:extLst>
              <a:ext uri="{FF2B5EF4-FFF2-40B4-BE49-F238E27FC236}">
                <a16:creationId xmlns:a16="http://schemas.microsoft.com/office/drawing/2014/main" id="{94CBF5A5-C520-E84C-AC35-F997140E7755}"/>
              </a:ext>
            </a:extLst>
          </p:cNvPr>
          <p:cNvSpPr>
            <a:spLocks noGrp="1"/>
          </p:cNvSpPr>
          <p:nvPr>
            <p:ph idx="1"/>
          </p:nvPr>
        </p:nvSpPr>
        <p:spPr>
          <a:xfrm>
            <a:off x="148728" y="1624765"/>
            <a:ext cx="11365494" cy="4888005"/>
          </a:xfrm>
        </p:spPr>
        <p:txBody>
          <a:bodyPr>
            <a:normAutofit fontScale="92500" lnSpcReduction="20000"/>
          </a:bodyPr>
          <a:lstStyle/>
          <a:p>
            <a:r>
              <a:rPr lang="en-US" dirty="0">
                <a:hlinkClick r:id="rId2"/>
              </a:rPr>
              <a:t>https://www.itl.nist.gov/div898/handbook/eda/section1/eda11.htm</a:t>
            </a:r>
            <a:endParaRPr lang="en-US" dirty="0"/>
          </a:p>
          <a:p>
            <a:r>
              <a:rPr lang="en-US" dirty="0"/>
              <a:t>“… an approach to data analysis that postpones the usual assumptions about what kind of model the data follow with the more direct approach of allowing the data itself to reveal its underlying structure and model”</a:t>
            </a:r>
          </a:p>
          <a:p>
            <a:r>
              <a:rPr lang="en-US" dirty="0"/>
              <a:t>Objectives:</a:t>
            </a:r>
          </a:p>
          <a:p>
            <a:pPr lvl="1"/>
            <a:r>
              <a:rPr lang="en-US" dirty="0"/>
              <a:t>Reveal patterns in the data that might not otherwise be evident</a:t>
            </a:r>
          </a:p>
          <a:p>
            <a:pPr lvl="1"/>
            <a:r>
              <a:rPr lang="en-US" dirty="0"/>
              <a:t>Identify outliers, trends and patterns that merit further investigation</a:t>
            </a:r>
          </a:p>
          <a:p>
            <a:pPr lvl="1"/>
            <a:r>
              <a:rPr lang="en-US" dirty="0"/>
              <a:t>Suggest hypotheses about the causes of observed phenomena</a:t>
            </a:r>
          </a:p>
          <a:p>
            <a:pPr lvl="1"/>
            <a:r>
              <a:rPr lang="en-US" dirty="0"/>
              <a:t>Suggest ideas for further analysis or data collection</a:t>
            </a:r>
          </a:p>
          <a:p>
            <a:r>
              <a:rPr lang="en-US" dirty="0"/>
              <a:t>Typically relies heavily on plots and visualization and summary statistics</a:t>
            </a:r>
          </a:p>
        </p:txBody>
      </p:sp>
    </p:spTree>
    <p:extLst>
      <p:ext uri="{BB962C8B-B14F-4D97-AF65-F5344CB8AC3E}">
        <p14:creationId xmlns:p14="http://schemas.microsoft.com/office/powerpoint/2010/main" val="326354057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84099-CEAA-AD4F-9688-9B0EC757E93A}"/>
              </a:ext>
            </a:extLst>
          </p:cNvPr>
          <p:cNvSpPr>
            <a:spLocks noGrp="1"/>
          </p:cNvSpPr>
          <p:nvPr>
            <p:ph type="title"/>
          </p:nvPr>
        </p:nvSpPr>
        <p:spPr/>
        <p:txBody>
          <a:bodyPr>
            <a:normAutofit/>
          </a:bodyPr>
          <a:lstStyle/>
          <a:p>
            <a:r>
              <a:rPr lang="en-US" sz="2400" dirty="0"/>
              <a:t>Let’s Explore Payments</a:t>
            </a:r>
          </a:p>
        </p:txBody>
      </p:sp>
      <p:sp>
        <p:nvSpPr>
          <p:cNvPr id="3" name="Date Placeholder 2">
            <a:extLst>
              <a:ext uri="{FF2B5EF4-FFF2-40B4-BE49-F238E27FC236}">
                <a16:creationId xmlns:a16="http://schemas.microsoft.com/office/drawing/2014/main" id="{8D6821E9-845D-1244-B37C-983B45834BF4}"/>
              </a:ext>
            </a:extLst>
          </p:cNvPr>
          <p:cNvSpPr>
            <a:spLocks noGrp="1"/>
          </p:cNvSpPr>
          <p:nvPr>
            <p:ph type="dt" sz="half" idx="10"/>
          </p:nvPr>
        </p:nvSpPr>
        <p:spPr/>
        <p:txBody>
          <a:bodyPr/>
          <a:lstStyle/>
          <a:p>
            <a:fld id="{05CA0582-F0BC-F345-B31A-D42E41C2ADA4}" type="datetime1">
              <a:rPr lang="en-US" smtClean="0"/>
              <a:t>11/25/19</a:t>
            </a:fld>
            <a:endParaRPr lang="en-US" dirty="0"/>
          </a:p>
        </p:txBody>
      </p:sp>
      <p:sp>
        <p:nvSpPr>
          <p:cNvPr id="4" name="Footer Placeholder 3">
            <a:extLst>
              <a:ext uri="{FF2B5EF4-FFF2-40B4-BE49-F238E27FC236}">
                <a16:creationId xmlns:a16="http://schemas.microsoft.com/office/drawing/2014/main" id="{46C725D7-A55C-8942-9926-66D992A24EC0}"/>
              </a:ext>
            </a:extLst>
          </p:cNvPr>
          <p:cNvSpPr>
            <a:spLocks noGrp="1"/>
          </p:cNvSpPr>
          <p:nvPr>
            <p:ph type="ftr" sz="quarter" idx="11"/>
          </p:nvPr>
        </p:nvSpPr>
        <p:spPr/>
        <p:txBody>
          <a:bodyPr/>
          <a:lstStyle/>
          <a:p>
            <a:r>
              <a:rPr lang="en-US" dirty="0"/>
              <a:t>Copyright 2017 • Virginia Tech • All Rights Reserved</a:t>
            </a:r>
          </a:p>
        </p:txBody>
      </p:sp>
      <p:sp>
        <p:nvSpPr>
          <p:cNvPr id="5" name="Slide Number Placeholder 4">
            <a:extLst>
              <a:ext uri="{FF2B5EF4-FFF2-40B4-BE49-F238E27FC236}">
                <a16:creationId xmlns:a16="http://schemas.microsoft.com/office/drawing/2014/main" id="{C2B8AADA-5C46-524C-9E2F-BE8B124907EA}"/>
              </a:ext>
            </a:extLst>
          </p:cNvPr>
          <p:cNvSpPr>
            <a:spLocks noGrp="1"/>
          </p:cNvSpPr>
          <p:nvPr>
            <p:ph type="sldNum" sz="quarter" idx="12"/>
          </p:nvPr>
        </p:nvSpPr>
        <p:spPr/>
        <p:txBody>
          <a:bodyPr/>
          <a:lstStyle/>
          <a:p>
            <a:fld id="{F13255C3-EC6F-3E44-8738-BCB40BBB5A07}" type="slidenum">
              <a:rPr lang="en-US" smtClean="0"/>
              <a:t>14</a:t>
            </a:fld>
            <a:endParaRPr lang="en-US" dirty="0"/>
          </a:p>
        </p:txBody>
      </p:sp>
      <p:pic>
        <p:nvPicPr>
          <p:cNvPr id="6" name="Picture 5">
            <a:extLst>
              <a:ext uri="{FF2B5EF4-FFF2-40B4-BE49-F238E27FC236}">
                <a16:creationId xmlns:a16="http://schemas.microsoft.com/office/drawing/2014/main" id="{269EB8C2-4E61-7C4A-ACDA-18FFA6827337}"/>
              </a:ext>
            </a:extLst>
          </p:cNvPr>
          <p:cNvPicPr>
            <a:picLocks noChangeAspect="1"/>
          </p:cNvPicPr>
          <p:nvPr/>
        </p:nvPicPr>
        <p:blipFill>
          <a:blip r:embed="rId2"/>
          <a:stretch>
            <a:fillRect/>
          </a:stretch>
        </p:blipFill>
        <p:spPr>
          <a:xfrm>
            <a:off x="1201269" y="1176022"/>
            <a:ext cx="8890000" cy="5486400"/>
          </a:xfrm>
          <a:prstGeom prst="rect">
            <a:avLst/>
          </a:prstGeom>
        </p:spPr>
      </p:pic>
    </p:spTree>
    <p:extLst>
      <p:ext uri="{BB962C8B-B14F-4D97-AF65-F5344CB8AC3E}">
        <p14:creationId xmlns:p14="http://schemas.microsoft.com/office/powerpoint/2010/main" val="219423531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DAB9E9D-FBD2-F44F-8B8A-95D1A5930154}"/>
              </a:ext>
            </a:extLst>
          </p:cNvPr>
          <p:cNvSpPr>
            <a:spLocks noGrp="1"/>
          </p:cNvSpPr>
          <p:nvPr>
            <p:ph type="ftr" sz="quarter" idx="11"/>
          </p:nvPr>
        </p:nvSpPr>
        <p:spPr/>
        <p:txBody>
          <a:bodyPr/>
          <a:lstStyle/>
          <a:p>
            <a:r>
              <a:rPr lang="en-US" dirty="0"/>
              <a:t>Copyright 2017 • Virginia Tech • All Rights Reserved</a:t>
            </a:r>
          </a:p>
        </p:txBody>
      </p:sp>
      <p:sp>
        <p:nvSpPr>
          <p:cNvPr id="3" name="Slide Number Placeholder 2">
            <a:extLst>
              <a:ext uri="{FF2B5EF4-FFF2-40B4-BE49-F238E27FC236}">
                <a16:creationId xmlns:a16="http://schemas.microsoft.com/office/drawing/2014/main" id="{46F57ACF-FA55-B047-A5F4-CEC664EBEA65}"/>
              </a:ext>
            </a:extLst>
          </p:cNvPr>
          <p:cNvSpPr>
            <a:spLocks noGrp="1"/>
          </p:cNvSpPr>
          <p:nvPr>
            <p:ph type="sldNum" sz="quarter" idx="12"/>
          </p:nvPr>
        </p:nvSpPr>
        <p:spPr/>
        <p:txBody>
          <a:bodyPr/>
          <a:lstStyle/>
          <a:p>
            <a:fld id="{F13255C3-EC6F-3E44-8738-BCB40BBB5A07}" type="slidenum">
              <a:rPr lang="en-US" smtClean="0"/>
              <a:t>15</a:t>
            </a:fld>
            <a:endParaRPr lang="en-US" dirty="0"/>
          </a:p>
        </p:txBody>
      </p:sp>
      <p:pic>
        <p:nvPicPr>
          <p:cNvPr id="4" name="Picture 3">
            <a:extLst>
              <a:ext uri="{FF2B5EF4-FFF2-40B4-BE49-F238E27FC236}">
                <a16:creationId xmlns:a16="http://schemas.microsoft.com/office/drawing/2014/main" id="{88FD3CA4-6FA3-3245-9872-EDCFDE68ACCC}"/>
              </a:ext>
            </a:extLst>
          </p:cNvPr>
          <p:cNvPicPr>
            <a:picLocks noChangeAspect="1"/>
          </p:cNvPicPr>
          <p:nvPr/>
        </p:nvPicPr>
        <p:blipFill>
          <a:blip r:embed="rId2"/>
          <a:stretch>
            <a:fillRect/>
          </a:stretch>
        </p:blipFill>
        <p:spPr>
          <a:xfrm>
            <a:off x="556126" y="256537"/>
            <a:ext cx="10428705" cy="6436001"/>
          </a:xfrm>
          <a:prstGeom prst="rect">
            <a:avLst/>
          </a:prstGeom>
        </p:spPr>
      </p:pic>
    </p:spTree>
    <p:extLst>
      <p:ext uri="{BB962C8B-B14F-4D97-AF65-F5344CB8AC3E}">
        <p14:creationId xmlns:p14="http://schemas.microsoft.com/office/powerpoint/2010/main" val="318087244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FD3D7F7-DDF0-A244-A7E0-9518CFFF1F57}"/>
              </a:ext>
            </a:extLst>
          </p:cNvPr>
          <p:cNvSpPr>
            <a:spLocks noGrp="1"/>
          </p:cNvSpPr>
          <p:nvPr>
            <p:ph type="ftr" sz="quarter" idx="11"/>
          </p:nvPr>
        </p:nvSpPr>
        <p:spPr/>
        <p:txBody>
          <a:bodyPr/>
          <a:lstStyle/>
          <a:p>
            <a:r>
              <a:rPr lang="en-US" dirty="0"/>
              <a:t>Copyright 2017 • Virginia Tech • All Rights Reserved</a:t>
            </a:r>
          </a:p>
        </p:txBody>
      </p:sp>
      <p:sp>
        <p:nvSpPr>
          <p:cNvPr id="3" name="Slide Number Placeholder 2">
            <a:extLst>
              <a:ext uri="{FF2B5EF4-FFF2-40B4-BE49-F238E27FC236}">
                <a16:creationId xmlns:a16="http://schemas.microsoft.com/office/drawing/2014/main" id="{C8668D39-F1E0-0842-BB85-4A818F5988CF}"/>
              </a:ext>
            </a:extLst>
          </p:cNvPr>
          <p:cNvSpPr>
            <a:spLocks noGrp="1"/>
          </p:cNvSpPr>
          <p:nvPr>
            <p:ph type="sldNum" sz="quarter" idx="12"/>
          </p:nvPr>
        </p:nvSpPr>
        <p:spPr/>
        <p:txBody>
          <a:bodyPr/>
          <a:lstStyle/>
          <a:p>
            <a:fld id="{F13255C3-EC6F-3E44-8738-BCB40BBB5A07}" type="slidenum">
              <a:rPr lang="en-US" smtClean="0"/>
              <a:t>16</a:t>
            </a:fld>
            <a:endParaRPr lang="en-US" dirty="0"/>
          </a:p>
        </p:txBody>
      </p:sp>
      <p:pic>
        <p:nvPicPr>
          <p:cNvPr id="4" name="Picture 3">
            <a:extLst>
              <a:ext uri="{FF2B5EF4-FFF2-40B4-BE49-F238E27FC236}">
                <a16:creationId xmlns:a16="http://schemas.microsoft.com/office/drawing/2014/main" id="{A033A7AB-6A0C-EF4B-8C5E-4456A02B31F1}"/>
              </a:ext>
            </a:extLst>
          </p:cNvPr>
          <p:cNvPicPr>
            <a:picLocks noChangeAspect="1"/>
          </p:cNvPicPr>
          <p:nvPr/>
        </p:nvPicPr>
        <p:blipFill>
          <a:blip r:embed="rId2"/>
          <a:stretch>
            <a:fillRect/>
          </a:stretch>
        </p:blipFill>
        <p:spPr>
          <a:xfrm>
            <a:off x="704848" y="256538"/>
            <a:ext cx="10573872" cy="6525590"/>
          </a:xfrm>
          <a:prstGeom prst="rect">
            <a:avLst/>
          </a:prstGeom>
        </p:spPr>
      </p:pic>
    </p:spTree>
    <p:extLst>
      <p:ext uri="{BB962C8B-B14F-4D97-AF65-F5344CB8AC3E}">
        <p14:creationId xmlns:p14="http://schemas.microsoft.com/office/powerpoint/2010/main" val="163043851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B2FD6-826C-1D4B-93F6-F76106536BDE}"/>
              </a:ext>
            </a:extLst>
          </p:cNvPr>
          <p:cNvSpPr>
            <a:spLocks noGrp="1"/>
          </p:cNvSpPr>
          <p:nvPr>
            <p:ph type="title"/>
          </p:nvPr>
        </p:nvSpPr>
        <p:spPr/>
        <p:txBody>
          <a:bodyPr/>
          <a:lstStyle/>
          <a:p>
            <a:r>
              <a:rPr lang="en-US" dirty="0"/>
              <a:t>Gini Index</a:t>
            </a:r>
          </a:p>
        </p:txBody>
      </p:sp>
      <p:sp>
        <p:nvSpPr>
          <p:cNvPr id="6" name="Content Placeholder 5">
            <a:extLst>
              <a:ext uri="{FF2B5EF4-FFF2-40B4-BE49-F238E27FC236}">
                <a16:creationId xmlns:a16="http://schemas.microsoft.com/office/drawing/2014/main" id="{0E534B2D-49EF-7848-85D0-1557BCBB6132}"/>
              </a:ext>
            </a:extLst>
          </p:cNvPr>
          <p:cNvSpPr>
            <a:spLocks noGrp="1"/>
          </p:cNvSpPr>
          <p:nvPr>
            <p:ph sz="half" idx="1"/>
          </p:nvPr>
        </p:nvSpPr>
        <p:spPr>
          <a:xfrm>
            <a:off x="208429" y="1825625"/>
            <a:ext cx="5811372" cy="4351338"/>
          </a:xfrm>
        </p:spPr>
        <p:txBody>
          <a:bodyPr>
            <a:normAutofit lnSpcReduction="10000"/>
          </a:bodyPr>
          <a:lstStyle/>
          <a:p>
            <a:r>
              <a:rPr lang="en-US" dirty="0"/>
              <a:t>In regard to distribution of income or wealth among individuals or households within an economy, the Gini index measures the extent of deviation from a perfectly equal distribution. </a:t>
            </a:r>
          </a:p>
          <a:p>
            <a:r>
              <a:rPr lang="en-US" dirty="0"/>
              <a:t>A Gini index of 0 represents perfect equality and 1.0 perfect inequality.</a:t>
            </a:r>
          </a:p>
        </p:txBody>
      </p:sp>
      <p:graphicFrame>
        <p:nvGraphicFramePr>
          <p:cNvPr id="8" name="Content Placeholder 7">
            <a:extLst>
              <a:ext uri="{FF2B5EF4-FFF2-40B4-BE49-F238E27FC236}">
                <a16:creationId xmlns:a16="http://schemas.microsoft.com/office/drawing/2014/main" id="{43CADA38-C296-1A49-81FC-E356F6B1AF50}"/>
              </a:ext>
            </a:extLst>
          </p:cNvPr>
          <p:cNvGraphicFramePr>
            <a:graphicFrameLocks noGrp="1"/>
          </p:cNvGraphicFramePr>
          <p:nvPr>
            <p:ph sz="half" idx="2"/>
            <p:extLst>
              <p:ext uri="{D42A27DB-BD31-4B8C-83A1-F6EECF244321}">
                <p14:modId xmlns:p14="http://schemas.microsoft.com/office/powerpoint/2010/main" val="3219195574"/>
              </p:ext>
            </p:extLst>
          </p:nvPr>
        </p:nvGraphicFramePr>
        <p:xfrm>
          <a:off x="6172200" y="1825625"/>
          <a:ext cx="5727033" cy="2565400"/>
        </p:xfrm>
        <a:graphic>
          <a:graphicData uri="http://schemas.openxmlformats.org/drawingml/2006/table">
            <a:tbl>
              <a:tblPr firstRow="1" bandRow="1">
                <a:tableStyleId>{5C22544A-7EE6-4342-B048-85BDC9FD1C3A}</a:tableStyleId>
              </a:tblPr>
              <a:tblGrid>
                <a:gridCol w="1909011">
                  <a:extLst>
                    <a:ext uri="{9D8B030D-6E8A-4147-A177-3AD203B41FA5}">
                      <a16:colId xmlns:a16="http://schemas.microsoft.com/office/drawing/2014/main" val="115888479"/>
                    </a:ext>
                  </a:extLst>
                </a:gridCol>
                <a:gridCol w="1909011">
                  <a:extLst>
                    <a:ext uri="{9D8B030D-6E8A-4147-A177-3AD203B41FA5}">
                      <a16:colId xmlns:a16="http://schemas.microsoft.com/office/drawing/2014/main" val="3494305997"/>
                    </a:ext>
                  </a:extLst>
                </a:gridCol>
                <a:gridCol w="1909011">
                  <a:extLst>
                    <a:ext uri="{9D8B030D-6E8A-4147-A177-3AD203B41FA5}">
                      <a16:colId xmlns:a16="http://schemas.microsoft.com/office/drawing/2014/main" val="4181697645"/>
                    </a:ext>
                  </a:extLst>
                </a:gridCol>
              </a:tblGrid>
              <a:tr h="370840">
                <a:tc>
                  <a:txBody>
                    <a:bodyPr/>
                    <a:lstStyle/>
                    <a:p>
                      <a:r>
                        <a:rPr lang="en-US" dirty="0"/>
                        <a:t>Domain</a:t>
                      </a:r>
                    </a:p>
                  </a:txBody>
                  <a:tcPr/>
                </a:tc>
                <a:tc>
                  <a:txBody>
                    <a:bodyPr/>
                    <a:lstStyle/>
                    <a:p>
                      <a:r>
                        <a:rPr lang="en-US" dirty="0"/>
                        <a:t>Gini Index</a:t>
                      </a:r>
                    </a:p>
                  </a:txBody>
                  <a:tcPr/>
                </a:tc>
                <a:tc>
                  <a:txBody>
                    <a:bodyPr/>
                    <a:lstStyle/>
                    <a:p>
                      <a:r>
                        <a:rPr lang="en-US" dirty="0"/>
                        <a:t>Source</a:t>
                      </a:r>
                    </a:p>
                  </a:txBody>
                  <a:tcPr/>
                </a:tc>
                <a:extLst>
                  <a:ext uri="{0D108BD9-81ED-4DB2-BD59-A6C34878D82A}">
                    <a16:rowId xmlns:a16="http://schemas.microsoft.com/office/drawing/2014/main" val="1833709844"/>
                  </a:ext>
                </a:extLst>
              </a:tr>
              <a:tr h="370840">
                <a:tc>
                  <a:txBody>
                    <a:bodyPr/>
                    <a:lstStyle/>
                    <a:p>
                      <a:r>
                        <a:rPr lang="en-US" dirty="0"/>
                        <a:t>Distribution of U.S. Family Income</a:t>
                      </a:r>
                    </a:p>
                  </a:txBody>
                  <a:tcPr/>
                </a:tc>
                <a:tc>
                  <a:txBody>
                    <a:bodyPr/>
                    <a:lstStyle/>
                    <a:p>
                      <a:pPr algn="ctr"/>
                      <a:r>
                        <a:rPr lang="en-US" dirty="0"/>
                        <a:t>0.48</a:t>
                      </a:r>
                    </a:p>
                  </a:txBody>
                  <a:tcPr anchor="ctr"/>
                </a:tc>
                <a:tc>
                  <a:txBody>
                    <a:bodyPr/>
                    <a:lstStyle/>
                    <a:p>
                      <a:r>
                        <a:rPr lang="en-US" dirty="0"/>
                        <a:t>U.S. Census Bureau as of 2017</a:t>
                      </a:r>
                    </a:p>
                  </a:txBody>
                  <a:tcPr/>
                </a:tc>
                <a:extLst>
                  <a:ext uri="{0D108BD9-81ED-4DB2-BD59-A6C34878D82A}">
                    <a16:rowId xmlns:a16="http://schemas.microsoft.com/office/drawing/2014/main" val="388081268"/>
                  </a:ext>
                </a:extLst>
              </a:tr>
              <a:tr h="370840">
                <a:tc>
                  <a:txBody>
                    <a:bodyPr/>
                    <a:lstStyle/>
                    <a:p>
                      <a:r>
                        <a:rPr lang="en-US" dirty="0"/>
                        <a:t>Distribution of Payments to IPs</a:t>
                      </a:r>
                    </a:p>
                  </a:txBody>
                  <a:tcPr/>
                </a:tc>
                <a:tc>
                  <a:txBody>
                    <a:bodyPr/>
                    <a:lstStyle/>
                    <a:p>
                      <a:pPr algn="ctr"/>
                      <a:r>
                        <a:rPr lang="en-US" dirty="0"/>
                        <a:t>0.73</a:t>
                      </a:r>
                    </a:p>
                  </a:txBody>
                  <a:tcPr anchor="ctr"/>
                </a:tc>
                <a:tc>
                  <a:txBody>
                    <a:bodyPr/>
                    <a:lstStyle/>
                    <a:p>
                      <a:r>
                        <a:rPr lang="en-US" dirty="0"/>
                        <a:t>This report</a:t>
                      </a:r>
                    </a:p>
                  </a:txBody>
                  <a:tcPr/>
                </a:tc>
                <a:extLst>
                  <a:ext uri="{0D108BD9-81ED-4DB2-BD59-A6C34878D82A}">
                    <a16:rowId xmlns:a16="http://schemas.microsoft.com/office/drawing/2014/main" val="2183106079"/>
                  </a:ext>
                </a:extLst>
              </a:tr>
              <a:tr h="370840">
                <a:tc>
                  <a:txBody>
                    <a:bodyPr/>
                    <a:lstStyle/>
                    <a:p>
                      <a:r>
                        <a:rPr lang="en-US" dirty="0"/>
                        <a:t>Distribution of Payments to OPs</a:t>
                      </a:r>
                    </a:p>
                  </a:txBody>
                  <a:tcPr/>
                </a:tc>
                <a:tc>
                  <a:txBody>
                    <a:bodyPr/>
                    <a:lstStyle/>
                    <a:p>
                      <a:pPr algn="ctr"/>
                      <a:r>
                        <a:rPr lang="en-US" dirty="0"/>
                        <a:t>0.91</a:t>
                      </a:r>
                    </a:p>
                  </a:txBody>
                  <a:tcPr anchor="ctr"/>
                </a:tc>
                <a:tc>
                  <a:txBody>
                    <a:bodyPr/>
                    <a:lstStyle/>
                    <a:p>
                      <a:r>
                        <a:rPr lang="en-US" dirty="0"/>
                        <a:t>This report</a:t>
                      </a:r>
                    </a:p>
                  </a:txBody>
                  <a:tcPr/>
                </a:tc>
                <a:extLst>
                  <a:ext uri="{0D108BD9-81ED-4DB2-BD59-A6C34878D82A}">
                    <a16:rowId xmlns:a16="http://schemas.microsoft.com/office/drawing/2014/main" val="3859312708"/>
                  </a:ext>
                </a:extLst>
              </a:tr>
            </a:tbl>
          </a:graphicData>
        </a:graphic>
      </p:graphicFrame>
      <p:sp>
        <p:nvSpPr>
          <p:cNvPr id="4" name="Date Placeholder 3">
            <a:extLst>
              <a:ext uri="{FF2B5EF4-FFF2-40B4-BE49-F238E27FC236}">
                <a16:creationId xmlns:a16="http://schemas.microsoft.com/office/drawing/2014/main" id="{7A74C428-926B-9143-BAC7-D9B4D419CFC2}"/>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3" name="Footer Placeholder 2">
            <a:extLst>
              <a:ext uri="{FF2B5EF4-FFF2-40B4-BE49-F238E27FC236}">
                <a16:creationId xmlns:a16="http://schemas.microsoft.com/office/drawing/2014/main" id="{776850A6-837D-0D44-BA71-AFB5B84A578C}"/>
              </a:ext>
            </a:extLst>
          </p:cNvPr>
          <p:cNvSpPr>
            <a:spLocks noGrp="1"/>
          </p:cNvSpPr>
          <p:nvPr>
            <p:ph type="ftr" sz="quarter" idx="11"/>
          </p:nvPr>
        </p:nvSpPr>
        <p:spPr/>
        <p:txBody>
          <a:bodyPr/>
          <a:lstStyle/>
          <a:p>
            <a:r>
              <a:rPr lang="en-US" dirty="0"/>
              <a:t>Copyright 2017 • Virginia Tech • All Rights Reserved</a:t>
            </a:r>
          </a:p>
        </p:txBody>
      </p:sp>
      <p:sp>
        <p:nvSpPr>
          <p:cNvPr id="5" name="Slide Number Placeholder 4">
            <a:extLst>
              <a:ext uri="{FF2B5EF4-FFF2-40B4-BE49-F238E27FC236}">
                <a16:creationId xmlns:a16="http://schemas.microsoft.com/office/drawing/2014/main" id="{E3F8687B-2D17-D14E-B098-9E71A33527FA}"/>
              </a:ext>
            </a:extLst>
          </p:cNvPr>
          <p:cNvSpPr>
            <a:spLocks noGrp="1"/>
          </p:cNvSpPr>
          <p:nvPr>
            <p:ph type="sldNum" sz="quarter" idx="12"/>
          </p:nvPr>
        </p:nvSpPr>
        <p:spPr/>
        <p:txBody>
          <a:bodyPr/>
          <a:lstStyle/>
          <a:p>
            <a:fld id="{F13255C3-EC6F-3E44-8738-BCB40BBB5A07}" type="slidenum">
              <a:rPr lang="en-US" smtClean="0"/>
              <a:t>17</a:t>
            </a:fld>
            <a:endParaRPr lang="en-US" dirty="0"/>
          </a:p>
        </p:txBody>
      </p:sp>
    </p:spTree>
    <p:extLst>
      <p:ext uri="{BB962C8B-B14F-4D97-AF65-F5344CB8AC3E}">
        <p14:creationId xmlns:p14="http://schemas.microsoft.com/office/powerpoint/2010/main" val="306090696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93B0A-E703-7444-8C48-5DADC73E475B}"/>
              </a:ext>
            </a:extLst>
          </p:cNvPr>
          <p:cNvSpPr>
            <a:spLocks noGrp="1"/>
          </p:cNvSpPr>
          <p:nvPr>
            <p:ph type="title"/>
          </p:nvPr>
        </p:nvSpPr>
        <p:spPr/>
        <p:txBody>
          <a:bodyPr>
            <a:normAutofit fontScale="90000"/>
          </a:bodyPr>
          <a:lstStyle/>
          <a:p>
            <a:r>
              <a:rPr lang="en-US" dirty="0"/>
              <a:t>From Gini Plots to Logistic Regression</a:t>
            </a:r>
          </a:p>
        </p:txBody>
      </p:sp>
      <p:sp>
        <p:nvSpPr>
          <p:cNvPr id="3" name="Date Placeholder 2">
            <a:extLst>
              <a:ext uri="{FF2B5EF4-FFF2-40B4-BE49-F238E27FC236}">
                <a16:creationId xmlns:a16="http://schemas.microsoft.com/office/drawing/2014/main" id="{9EB59013-3D24-554E-9AD7-F6840431E60A}"/>
              </a:ext>
            </a:extLst>
          </p:cNvPr>
          <p:cNvSpPr>
            <a:spLocks noGrp="1"/>
          </p:cNvSpPr>
          <p:nvPr>
            <p:ph type="dt" sz="half" idx="10"/>
          </p:nvPr>
        </p:nvSpPr>
        <p:spPr/>
        <p:txBody>
          <a:bodyPr/>
          <a:lstStyle/>
          <a:p>
            <a:fld id="{05CA0582-F0BC-F345-B31A-D42E41C2ADA4}" type="datetime1">
              <a:rPr lang="en-US" smtClean="0"/>
              <a:t>11/25/19</a:t>
            </a:fld>
            <a:endParaRPr lang="en-US" dirty="0"/>
          </a:p>
        </p:txBody>
      </p:sp>
      <p:sp>
        <p:nvSpPr>
          <p:cNvPr id="4" name="Footer Placeholder 3">
            <a:extLst>
              <a:ext uri="{FF2B5EF4-FFF2-40B4-BE49-F238E27FC236}">
                <a16:creationId xmlns:a16="http://schemas.microsoft.com/office/drawing/2014/main" id="{325BBE04-0D38-7847-B289-E2773A603F84}"/>
              </a:ext>
            </a:extLst>
          </p:cNvPr>
          <p:cNvSpPr>
            <a:spLocks noGrp="1"/>
          </p:cNvSpPr>
          <p:nvPr>
            <p:ph type="ftr" sz="quarter" idx="11"/>
          </p:nvPr>
        </p:nvSpPr>
        <p:spPr/>
        <p:txBody>
          <a:bodyPr/>
          <a:lstStyle/>
          <a:p>
            <a:r>
              <a:rPr lang="en-US" dirty="0"/>
              <a:t>Copyright 2017 • Virginia Tech • All Rights Reserved</a:t>
            </a:r>
          </a:p>
        </p:txBody>
      </p:sp>
      <p:sp>
        <p:nvSpPr>
          <p:cNvPr id="5" name="Slide Number Placeholder 4">
            <a:extLst>
              <a:ext uri="{FF2B5EF4-FFF2-40B4-BE49-F238E27FC236}">
                <a16:creationId xmlns:a16="http://schemas.microsoft.com/office/drawing/2014/main" id="{0308DC39-1B58-3549-BE06-DCFE685C7284}"/>
              </a:ext>
            </a:extLst>
          </p:cNvPr>
          <p:cNvSpPr>
            <a:spLocks noGrp="1"/>
          </p:cNvSpPr>
          <p:nvPr>
            <p:ph type="sldNum" sz="quarter" idx="12"/>
          </p:nvPr>
        </p:nvSpPr>
        <p:spPr/>
        <p:txBody>
          <a:bodyPr/>
          <a:lstStyle/>
          <a:p>
            <a:fld id="{F13255C3-EC6F-3E44-8738-BCB40BBB5A07}" type="slidenum">
              <a:rPr lang="en-US" smtClean="0"/>
              <a:t>18</a:t>
            </a:fld>
            <a:endParaRPr lang="en-US" dirty="0"/>
          </a:p>
        </p:txBody>
      </p:sp>
      <p:pic>
        <p:nvPicPr>
          <p:cNvPr id="6" name="Picture 5">
            <a:extLst>
              <a:ext uri="{FF2B5EF4-FFF2-40B4-BE49-F238E27FC236}">
                <a16:creationId xmlns:a16="http://schemas.microsoft.com/office/drawing/2014/main" id="{3288F7EC-17F6-774B-9DC0-A144508E2542}"/>
              </a:ext>
            </a:extLst>
          </p:cNvPr>
          <p:cNvPicPr>
            <a:picLocks noChangeAspect="1"/>
          </p:cNvPicPr>
          <p:nvPr/>
        </p:nvPicPr>
        <p:blipFill>
          <a:blip r:embed="rId2"/>
          <a:stretch>
            <a:fillRect/>
          </a:stretch>
        </p:blipFill>
        <p:spPr>
          <a:xfrm>
            <a:off x="2859506" y="1441056"/>
            <a:ext cx="5346032" cy="5160406"/>
          </a:xfrm>
          <a:prstGeom prst="rect">
            <a:avLst/>
          </a:prstGeom>
        </p:spPr>
      </p:pic>
    </p:spTree>
    <p:extLst>
      <p:ext uri="{BB962C8B-B14F-4D97-AF65-F5344CB8AC3E}">
        <p14:creationId xmlns:p14="http://schemas.microsoft.com/office/powerpoint/2010/main" val="217334463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A2AD460-8DD6-F34A-9841-6EC75F24703C}"/>
              </a:ext>
            </a:extLst>
          </p:cNvPr>
          <p:cNvSpPr>
            <a:spLocks noGrp="1"/>
          </p:cNvSpPr>
          <p:nvPr>
            <p:ph type="ftr" sz="quarter" idx="11"/>
          </p:nvPr>
        </p:nvSpPr>
        <p:spPr/>
        <p:txBody>
          <a:bodyPr/>
          <a:lstStyle/>
          <a:p>
            <a:r>
              <a:rPr lang="en-US" dirty="0"/>
              <a:t>Copyright 2017 • Virginia Tech • All Rights Reserved</a:t>
            </a:r>
          </a:p>
        </p:txBody>
      </p:sp>
      <p:sp>
        <p:nvSpPr>
          <p:cNvPr id="3" name="Slide Number Placeholder 2">
            <a:extLst>
              <a:ext uri="{FF2B5EF4-FFF2-40B4-BE49-F238E27FC236}">
                <a16:creationId xmlns:a16="http://schemas.microsoft.com/office/drawing/2014/main" id="{1BFFA1C5-8C1D-1042-B9E8-09A7924AEE25}"/>
              </a:ext>
            </a:extLst>
          </p:cNvPr>
          <p:cNvSpPr>
            <a:spLocks noGrp="1"/>
          </p:cNvSpPr>
          <p:nvPr>
            <p:ph type="sldNum" sz="quarter" idx="12"/>
          </p:nvPr>
        </p:nvSpPr>
        <p:spPr/>
        <p:txBody>
          <a:bodyPr/>
          <a:lstStyle/>
          <a:p>
            <a:fld id="{F13255C3-EC6F-3E44-8738-BCB40BBB5A07}" type="slidenum">
              <a:rPr lang="en-US" smtClean="0"/>
              <a:t>19</a:t>
            </a:fld>
            <a:endParaRPr lang="en-US" dirty="0"/>
          </a:p>
        </p:txBody>
      </p:sp>
      <p:pic>
        <p:nvPicPr>
          <p:cNvPr id="4" name="Picture 3">
            <a:extLst>
              <a:ext uri="{FF2B5EF4-FFF2-40B4-BE49-F238E27FC236}">
                <a16:creationId xmlns:a16="http://schemas.microsoft.com/office/drawing/2014/main" id="{F69707BA-E8DA-B041-A6C1-832F2A40F58D}"/>
              </a:ext>
            </a:extLst>
          </p:cNvPr>
          <p:cNvPicPr>
            <a:picLocks noChangeAspect="1"/>
          </p:cNvPicPr>
          <p:nvPr/>
        </p:nvPicPr>
        <p:blipFill>
          <a:blip r:embed="rId2"/>
          <a:stretch>
            <a:fillRect/>
          </a:stretch>
        </p:blipFill>
        <p:spPr>
          <a:xfrm>
            <a:off x="495300" y="144997"/>
            <a:ext cx="10642600" cy="6568005"/>
          </a:xfrm>
          <a:prstGeom prst="rect">
            <a:avLst/>
          </a:prstGeom>
        </p:spPr>
      </p:pic>
    </p:spTree>
    <p:extLst>
      <p:ext uri="{BB962C8B-B14F-4D97-AF65-F5344CB8AC3E}">
        <p14:creationId xmlns:p14="http://schemas.microsoft.com/office/powerpoint/2010/main" val="318014949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732B0-2CFF-3443-9C60-D5D1488195BE}"/>
              </a:ext>
            </a:extLst>
          </p:cNvPr>
          <p:cNvSpPr>
            <a:spLocks noGrp="1"/>
          </p:cNvSpPr>
          <p:nvPr>
            <p:ph type="title"/>
          </p:nvPr>
        </p:nvSpPr>
        <p:spPr/>
        <p:txBody>
          <a:bodyPr>
            <a:normAutofit fontScale="90000"/>
          </a:bodyPr>
          <a:lstStyle/>
          <a:p>
            <a:r>
              <a:rPr lang="en-US" dirty="0"/>
              <a:t>Munging and Exploring a Large Medicare Claims Dataset</a:t>
            </a:r>
          </a:p>
        </p:txBody>
      </p:sp>
      <p:sp>
        <p:nvSpPr>
          <p:cNvPr id="3" name="Footer Placeholder 2">
            <a:extLst>
              <a:ext uri="{FF2B5EF4-FFF2-40B4-BE49-F238E27FC236}">
                <a16:creationId xmlns:a16="http://schemas.microsoft.com/office/drawing/2014/main" id="{16B9C056-AF24-EF42-AB48-B8D5AA8AA122}"/>
              </a:ext>
            </a:extLst>
          </p:cNvPr>
          <p:cNvSpPr>
            <a:spLocks noGrp="1"/>
          </p:cNvSpPr>
          <p:nvPr>
            <p:ph type="ftr" sz="quarter" idx="11"/>
          </p:nvPr>
        </p:nvSpPr>
        <p:spPr/>
        <p:txBody>
          <a:bodyPr/>
          <a:lstStyle/>
          <a:p>
            <a:r>
              <a:rPr lang="en-US" dirty="0"/>
              <a:t>Copyright 2017 • Virginia Tech • All Rights Reserved</a:t>
            </a:r>
          </a:p>
        </p:txBody>
      </p:sp>
      <p:sp>
        <p:nvSpPr>
          <p:cNvPr id="4" name="Date Placeholder 3">
            <a:extLst>
              <a:ext uri="{FF2B5EF4-FFF2-40B4-BE49-F238E27FC236}">
                <a16:creationId xmlns:a16="http://schemas.microsoft.com/office/drawing/2014/main" id="{C3D80F05-7408-B849-BFBD-43D5B301280F}"/>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5" name="Slide Number Placeholder 4">
            <a:extLst>
              <a:ext uri="{FF2B5EF4-FFF2-40B4-BE49-F238E27FC236}">
                <a16:creationId xmlns:a16="http://schemas.microsoft.com/office/drawing/2014/main" id="{7C002541-957F-944A-964B-5BF8E57F5746}"/>
              </a:ext>
            </a:extLst>
          </p:cNvPr>
          <p:cNvSpPr>
            <a:spLocks noGrp="1"/>
          </p:cNvSpPr>
          <p:nvPr>
            <p:ph type="sldNum" sz="quarter" idx="12"/>
          </p:nvPr>
        </p:nvSpPr>
        <p:spPr/>
        <p:txBody>
          <a:bodyPr/>
          <a:lstStyle/>
          <a:p>
            <a:fld id="{F13255C3-EC6F-3E44-8738-BCB40BBB5A07}" type="slidenum">
              <a:rPr lang="en-US" smtClean="0"/>
              <a:t>2</a:t>
            </a:fld>
            <a:endParaRPr lang="en-US" dirty="0"/>
          </a:p>
        </p:txBody>
      </p:sp>
      <p:sp>
        <p:nvSpPr>
          <p:cNvPr id="6" name="Content Placeholder 5">
            <a:extLst>
              <a:ext uri="{FF2B5EF4-FFF2-40B4-BE49-F238E27FC236}">
                <a16:creationId xmlns:a16="http://schemas.microsoft.com/office/drawing/2014/main" id="{EA2F411A-615F-B74D-BAD9-0C676B78B18B}"/>
              </a:ext>
            </a:extLst>
          </p:cNvPr>
          <p:cNvSpPr>
            <a:spLocks noGrp="1"/>
          </p:cNvSpPr>
          <p:nvPr>
            <p:ph idx="1"/>
          </p:nvPr>
        </p:nvSpPr>
        <p:spPr>
          <a:xfrm>
            <a:off x="339101" y="1444517"/>
            <a:ext cx="10654019" cy="4888005"/>
          </a:xfrm>
        </p:spPr>
        <p:txBody>
          <a:bodyPr>
            <a:normAutofit fontScale="92500" lnSpcReduction="20000"/>
          </a:bodyPr>
          <a:lstStyle/>
          <a:p>
            <a:r>
              <a:rPr lang="en-US" dirty="0"/>
              <a:t>The raw data:</a:t>
            </a:r>
          </a:p>
          <a:p>
            <a:pPr lvl="1"/>
            <a:r>
              <a:rPr lang="en-US" dirty="0"/>
              <a:t>6 years of healthcare providers’ Medicare claims data</a:t>
            </a:r>
          </a:p>
          <a:p>
            <a:pPr lvl="1"/>
            <a:r>
              <a:rPr lang="en-US" dirty="0"/>
              <a:t>Downloadable from Centers for Medicare and Medicaid Services (CMS) as tab-delimited files</a:t>
            </a:r>
          </a:p>
          <a:p>
            <a:r>
              <a:rPr lang="en-US" dirty="0"/>
              <a:t>Learning objectives:</a:t>
            </a:r>
          </a:p>
          <a:p>
            <a:pPr lvl="1"/>
            <a:r>
              <a:rPr lang="en-US" dirty="0"/>
              <a:t>Provide a realistic example of what it takes to prepare a reasonably large and seemingly simple flat-file set of data ready for exploration and analysis</a:t>
            </a:r>
          </a:p>
          <a:p>
            <a:pPr lvl="1"/>
            <a:r>
              <a:rPr lang="en-US" dirty="0"/>
              <a:t>Demonstrate how exploring data using visualizations can help us see things clearly or things we might not have anticipated</a:t>
            </a:r>
          </a:p>
          <a:p>
            <a:pPr lvl="2"/>
            <a:r>
              <a:rPr lang="en-US" dirty="0"/>
              <a:t>“This is my favorite part about analytics: Taking boring flat file data and bringing it to life through visualization.” – John Tukey</a:t>
            </a:r>
          </a:p>
          <a:p>
            <a:pPr lvl="1"/>
            <a:r>
              <a:rPr lang="en-US" dirty="0"/>
              <a:t>Expose you to the statistical programming language R and RStudio notebooks</a:t>
            </a:r>
          </a:p>
          <a:p>
            <a:pPr lvl="1"/>
            <a:endParaRPr lang="en-US" dirty="0"/>
          </a:p>
          <a:p>
            <a:pPr lvl="1"/>
            <a:endParaRPr lang="en-US" dirty="0"/>
          </a:p>
        </p:txBody>
      </p:sp>
    </p:spTree>
    <p:extLst>
      <p:ext uri="{BB962C8B-B14F-4D97-AF65-F5344CB8AC3E}">
        <p14:creationId xmlns:p14="http://schemas.microsoft.com/office/powerpoint/2010/main" val="34891116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C3CBC17-DF36-FF40-9CA1-7B623DD463BB}"/>
              </a:ext>
            </a:extLst>
          </p:cNvPr>
          <p:cNvSpPr>
            <a:spLocks noGrp="1"/>
          </p:cNvSpPr>
          <p:nvPr>
            <p:ph type="ftr" sz="quarter" idx="11"/>
          </p:nvPr>
        </p:nvSpPr>
        <p:spPr/>
        <p:txBody>
          <a:bodyPr/>
          <a:lstStyle/>
          <a:p>
            <a:r>
              <a:rPr lang="en-US" dirty="0"/>
              <a:t>Copyright 2017 • Virginia Tech • All Rights Reserved</a:t>
            </a:r>
          </a:p>
        </p:txBody>
      </p:sp>
      <p:sp>
        <p:nvSpPr>
          <p:cNvPr id="3" name="Slide Number Placeholder 2">
            <a:extLst>
              <a:ext uri="{FF2B5EF4-FFF2-40B4-BE49-F238E27FC236}">
                <a16:creationId xmlns:a16="http://schemas.microsoft.com/office/drawing/2014/main" id="{A01D2D08-40BE-A94F-A1A7-638159B3929A}"/>
              </a:ext>
            </a:extLst>
          </p:cNvPr>
          <p:cNvSpPr>
            <a:spLocks noGrp="1"/>
          </p:cNvSpPr>
          <p:nvPr>
            <p:ph type="sldNum" sz="quarter" idx="12"/>
          </p:nvPr>
        </p:nvSpPr>
        <p:spPr/>
        <p:txBody>
          <a:bodyPr/>
          <a:lstStyle/>
          <a:p>
            <a:fld id="{F13255C3-EC6F-3E44-8738-BCB40BBB5A07}" type="slidenum">
              <a:rPr lang="en-US" smtClean="0"/>
              <a:t>20</a:t>
            </a:fld>
            <a:endParaRPr lang="en-US" dirty="0"/>
          </a:p>
        </p:txBody>
      </p:sp>
      <p:pic>
        <p:nvPicPr>
          <p:cNvPr id="4" name="Picture 3">
            <a:extLst>
              <a:ext uri="{FF2B5EF4-FFF2-40B4-BE49-F238E27FC236}">
                <a16:creationId xmlns:a16="http://schemas.microsoft.com/office/drawing/2014/main" id="{D3186EB4-253C-6C48-9E45-34F5460469E0}"/>
              </a:ext>
            </a:extLst>
          </p:cNvPr>
          <p:cNvPicPr>
            <a:picLocks noChangeAspect="1"/>
          </p:cNvPicPr>
          <p:nvPr/>
        </p:nvPicPr>
        <p:blipFill>
          <a:blip r:embed="rId2"/>
          <a:stretch>
            <a:fillRect/>
          </a:stretch>
        </p:blipFill>
        <p:spPr>
          <a:xfrm>
            <a:off x="457200" y="74458"/>
            <a:ext cx="10871200" cy="6709083"/>
          </a:xfrm>
          <a:prstGeom prst="rect">
            <a:avLst/>
          </a:prstGeom>
        </p:spPr>
      </p:pic>
    </p:spTree>
    <p:extLst>
      <p:ext uri="{BB962C8B-B14F-4D97-AF65-F5344CB8AC3E}">
        <p14:creationId xmlns:p14="http://schemas.microsoft.com/office/powerpoint/2010/main" val="65764133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92B62AA-A0CE-474F-85B6-BB1B551F7F38}"/>
              </a:ext>
            </a:extLst>
          </p:cNvPr>
          <p:cNvSpPr>
            <a:spLocks noGrp="1"/>
          </p:cNvSpPr>
          <p:nvPr>
            <p:ph type="ftr" sz="quarter" idx="11"/>
          </p:nvPr>
        </p:nvSpPr>
        <p:spPr/>
        <p:txBody>
          <a:bodyPr/>
          <a:lstStyle/>
          <a:p>
            <a:r>
              <a:rPr lang="en-US" dirty="0"/>
              <a:t>Copyright 2017 • Virginia Tech • All Rights Reserved</a:t>
            </a:r>
          </a:p>
        </p:txBody>
      </p:sp>
      <p:sp>
        <p:nvSpPr>
          <p:cNvPr id="3" name="Slide Number Placeholder 2">
            <a:extLst>
              <a:ext uri="{FF2B5EF4-FFF2-40B4-BE49-F238E27FC236}">
                <a16:creationId xmlns:a16="http://schemas.microsoft.com/office/drawing/2014/main" id="{184DDC62-D669-094C-9160-143D7A6F5BCD}"/>
              </a:ext>
            </a:extLst>
          </p:cNvPr>
          <p:cNvSpPr>
            <a:spLocks noGrp="1"/>
          </p:cNvSpPr>
          <p:nvPr>
            <p:ph type="sldNum" sz="quarter" idx="12"/>
          </p:nvPr>
        </p:nvSpPr>
        <p:spPr/>
        <p:txBody>
          <a:bodyPr/>
          <a:lstStyle/>
          <a:p>
            <a:fld id="{F13255C3-EC6F-3E44-8738-BCB40BBB5A07}" type="slidenum">
              <a:rPr lang="en-US" smtClean="0"/>
              <a:t>21</a:t>
            </a:fld>
            <a:endParaRPr lang="en-US" dirty="0"/>
          </a:p>
        </p:txBody>
      </p:sp>
      <p:pic>
        <p:nvPicPr>
          <p:cNvPr id="4" name="Picture 3">
            <a:extLst>
              <a:ext uri="{FF2B5EF4-FFF2-40B4-BE49-F238E27FC236}">
                <a16:creationId xmlns:a16="http://schemas.microsoft.com/office/drawing/2014/main" id="{9337E716-EDEB-0D4D-83DC-D90BD076FAD8}"/>
              </a:ext>
            </a:extLst>
          </p:cNvPr>
          <p:cNvPicPr>
            <a:picLocks noChangeAspect="1"/>
          </p:cNvPicPr>
          <p:nvPr/>
        </p:nvPicPr>
        <p:blipFill>
          <a:blip r:embed="rId2"/>
          <a:stretch>
            <a:fillRect/>
          </a:stretch>
        </p:blipFill>
        <p:spPr>
          <a:xfrm>
            <a:off x="508000" y="211618"/>
            <a:ext cx="10769600" cy="6646382"/>
          </a:xfrm>
          <a:prstGeom prst="rect">
            <a:avLst/>
          </a:prstGeom>
        </p:spPr>
      </p:pic>
    </p:spTree>
    <p:extLst>
      <p:ext uri="{BB962C8B-B14F-4D97-AF65-F5344CB8AC3E}">
        <p14:creationId xmlns:p14="http://schemas.microsoft.com/office/powerpoint/2010/main" val="325747962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61ED78-087E-9B45-BD99-316DA7F153DE}"/>
              </a:ext>
            </a:extLst>
          </p:cNvPr>
          <p:cNvSpPr>
            <a:spLocks noGrp="1"/>
          </p:cNvSpPr>
          <p:nvPr>
            <p:ph type="ftr" sz="quarter" idx="11"/>
          </p:nvPr>
        </p:nvSpPr>
        <p:spPr/>
        <p:txBody>
          <a:bodyPr/>
          <a:lstStyle/>
          <a:p>
            <a:r>
              <a:rPr lang="en-US" dirty="0"/>
              <a:t>Copyright 2017 • Virginia Tech • All Rights Reserved</a:t>
            </a:r>
          </a:p>
        </p:txBody>
      </p:sp>
      <p:sp>
        <p:nvSpPr>
          <p:cNvPr id="3" name="Slide Number Placeholder 2">
            <a:extLst>
              <a:ext uri="{FF2B5EF4-FFF2-40B4-BE49-F238E27FC236}">
                <a16:creationId xmlns:a16="http://schemas.microsoft.com/office/drawing/2014/main" id="{6E6E6FBB-418F-1845-B459-945B89F59AE9}"/>
              </a:ext>
            </a:extLst>
          </p:cNvPr>
          <p:cNvSpPr>
            <a:spLocks noGrp="1"/>
          </p:cNvSpPr>
          <p:nvPr>
            <p:ph type="sldNum" sz="quarter" idx="12"/>
          </p:nvPr>
        </p:nvSpPr>
        <p:spPr/>
        <p:txBody>
          <a:bodyPr/>
          <a:lstStyle/>
          <a:p>
            <a:fld id="{F13255C3-EC6F-3E44-8738-BCB40BBB5A07}" type="slidenum">
              <a:rPr lang="en-US" smtClean="0"/>
              <a:t>22</a:t>
            </a:fld>
            <a:endParaRPr lang="en-US" dirty="0"/>
          </a:p>
        </p:txBody>
      </p:sp>
      <p:pic>
        <p:nvPicPr>
          <p:cNvPr id="5" name="Picture 4">
            <a:extLst>
              <a:ext uri="{FF2B5EF4-FFF2-40B4-BE49-F238E27FC236}">
                <a16:creationId xmlns:a16="http://schemas.microsoft.com/office/drawing/2014/main" id="{AE5073F6-BC9B-3241-9427-205A80EBBE4E}"/>
              </a:ext>
            </a:extLst>
          </p:cNvPr>
          <p:cNvPicPr>
            <a:picLocks noChangeAspect="1"/>
          </p:cNvPicPr>
          <p:nvPr/>
        </p:nvPicPr>
        <p:blipFill>
          <a:blip r:embed="rId2"/>
          <a:stretch>
            <a:fillRect/>
          </a:stretch>
        </p:blipFill>
        <p:spPr>
          <a:xfrm>
            <a:off x="704848" y="256538"/>
            <a:ext cx="10588960" cy="6534901"/>
          </a:xfrm>
          <a:prstGeom prst="rect">
            <a:avLst/>
          </a:prstGeom>
        </p:spPr>
      </p:pic>
    </p:spTree>
    <p:extLst>
      <p:ext uri="{BB962C8B-B14F-4D97-AF65-F5344CB8AC3E}">
        <p14:creationId xmlns:p14="http://schemas.microsoft.com/office/powerpoint/2010/main" val="411431354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95116CF-BCE5-D647-839C-D6A554768F65}"/>
              </a:ext>
            </a:extLst>
          </p:cNvPr>
          <p:cNvSpPr>
            <a:spLocks noGrp="1"/>
          </p:cNvSpPr>
          <p:nvPr>
            <p:ph type="title"/>
          </p:nvPr>
        </p:nvSpPr>
        <p:spPr/>
        <p:txBody>
          <a:bodyPr>
            <a:normAutofit fontScale="90000"/>
          </a:bodyPr>
          <a:lstStyle/>
          <a:p>
            <a:r>
              <a:rPr lang="en-US" dirty="0"/>
              <a:t>Provider Utilization &amp; Payment Data Public Use Files</a:t>
            </a:r>
          </a:p>
        </p:txBody>
      </p:sp>
      <p:sp>
        <p:nvSpPr>
          <p:cNvPr id="8" name="Content Placeholder 7">
            <a:extLst>
              <a:ext uri="{FF2B5EF4-FFF2-40B4-BE49-F238E27FC236}">
                <a16:creationId xmlns:a16="http://schemas.microsoft.com/office/drawing/2014/main" id="{77688B75-3D8B-FE45-A231-967546EDC761}"/>
              </a:ext>
            </a:extLst>
          </p:cNvPr>
          <p:cNvSpPr>
            <a:spLocks noGrp="1"/>
          </p:cNvSpPr>
          <p:nvPr>
            <p:ph sz="half" idx="1"/>
          </p:nvPr>
        </p:nvSpPr>
        <p:spPr>
          <a:xfrm>
            <a:off x="257772" y="1778725"/>
            <a:ext cx="7208430" cy="4701134"/>
          </a:xfrm>
        </p:spPr>
        <p:txBody>
          <a:bodyPr>
            <a:normAutofit fontScale="92500" lnSpcReduction="20000"/>
          </a:bodyPr>
          <a:lstStyle/>
          <a:p>
            <a:r>
              <a:rPr lang="en-US" dirty="0"/>
              <a:t>Information on services and procedures provided to Medicare beneficiaries by physicians and healthcare organizations</a:t>
            </a:r>
          </a:p>
          <a:p>
            <a:r>
              <a:rPr lang="en-US" dirty="0"/>
              <a:t>Fee- for-service claims– 2017 including:</a:t>
            </a:r>
          </a:p>
          <a:p>
            <a:pPr lvl="1"/>
            <a:r>
              <a:rPr lang="en-US" dirty="0"/>
              <a:t>Individual and Organizational providers identified by NPI</a:t>
            </a:r>
          </a:p>
          <a:p>
            <a:pPr lvl="1"/>
            <a:r>
              <a:rPr lang="en-US" dirty="0"/>
              <a:t>Services provided identified by HCPCS Codes, place of service indicator</a:t>
            </a:r>
          </a:p>
          <a:p>
            <a:pPr lvl="1"/>
            <a:r>
              <a:rPr lang="en-US" dirty="0"/>
              <a:t>Service counts, beneficiary counts</a:t>
            </a:r>
          </a:p>
          <a:p>
            <a:pPr lvl="1"/>
            <a:r>
              <a:rPr lang="en-US" dirty="0"/>
              <a:t>Provider charges, Medicare allowed amounts and Medicare payments</a:t>
            </a:r>
          </a:p>
          <a:p>
            <a:pPr lvl="1"/>
            <a:r>
              <a:rPr lang="en-US" dirty="0"/>
              <a:t>Demographics of providers</a:t>
            </a:r>
          </a:p>
          <a:p>
            <a:endParaRPr lang="en-US" dirty="0"/>
          </a:p>
        </p:txBody>
      </p:sp>
      <p:pic>
        <p:nvPicPr>
          <p:cNvPr id="10" name="Content Placeholder 9">
            <a:extLst>
              <a:ext uri="{FF2B5EF4-FFF2-40B4-BE49-F238E27FC236}">
                <a16:creationId xmlns:a16="http://schemas.microsoft.com/office/drawing/2014/main" id="{CEA7F565-BD98-6A4B-AEE4-22A308FB4C44}"/>
              </a:ext>
            </a:extLst>
          </p:cNvPr>
          <p:cNvPicPr>
            <a:picLocks noGrp="1" noChangeAspect="1"/>
          </p:cNvPicPr>
          <p:nvPr>
            <p:ph sz="half" idx="2"/>
          </p:nvPr>
        </p:nvPicPr>
        <p:blipFill>
          <a:blip r:embed="rId2"/>
          <a:stretch>
            <a:fillRect/>
          </a:stretch>
        </p:blipFill>
        <p:spPr>
          <a:xfrm>
            <a:off x="7592984" y="1945620"/>
            <a:ext cx="3971487" cy="3273693"/>
          </a:xfrm>
          <a:prstGeom prst="rect">
            <a:avLst/>
          </a:prstGeom>
        </p:spPr>
      </p:pic>
      <p:sp>
        <p:nvSpPr>
          <p:cNvPr id="4" name="Date Placeholder 3">
            <a:extLst>
              <a:ext uri="{FF2B5EF4-FFF2-40B4-BE49-F238E27FC236}">
                <a16:creationId xmlns:a16="http://schemas.microsoft.com/office/drawing/2014/main" id="{CB06F053-BF39-4B4D-B395-CAA5ED1DC9DB}"/>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3" name="Footer Placeholder 2">
            <a:extLst>
              <a:ext uri="{FF2B5EF4-FFF2-40B4-BE49-F238E27FC236}">
                <a16:creationId xmlns:a16="http://schemas.microsoft.com/office/drawing/2014/main" id="{91E92B36-9503-A947-9934-8C074213E1BF}"/>
              </a:ext>
            </a:extLst>
          </p:cNvPr>
          <p:cNvSpPr>
            <a:spLocks noGrp="1"/>
          </p:cNvSpPr>
          <p:nvPr>
            <p:ph type="ftr" sz="quarter" idx="11"/>
          </p:nvPr>
        </p:nvSpPr>
        <p:spPr/>
        <p:txBody>
          <a:bodyPr/>
          <a:lstStyle/>
          <a:p>
            <a:r>
              <a:rPr lang="en-US" dirty="0"/>
              <a:t>Copyright 2017 • Virginia Tech • All Rights Reserved</a:t>
            </a:r>
          </a:p>
        </p:txBody>
      </p:sp>
      <p:sp>
        <p:nvSpPr>
          <p:cNvPr id="5" name="Slide Number Placeholder 4">
            <a:extLst>
              <a:ext uri="{FF2B5EF4-FFF2-40B4-BE49-F238E27FC236}">
                <a16:creationId xmlns:a16="http://schemas.microsoft.com/office/drawing/2014/main" id="{9F1F6094-C48B-304E-B6D0-4265046B63D7}"/>
              </a:ext>
            </a:extLst>
          </p:cNvPr>
          <p:cNvSpPr>
            <a:spLocks noGrp="1"/>
          </p:cNvSpPr>
          <p:nvPr>
            <p:ph type="sldNum" sz="quarter" idx="12"/>
          </p:nvPr>
        </p:nvSpPr>
        <p:spPr/>
        <p:txBody>
          <a:bodyPr/>
          <a:lstStyle/>
          <a:p>
            <a:fld id="{F13255C3-EC6F-3E44-8738-BCB40BBB5A07}" type="slidenum">
              <a:rPr lang="en-US" smtClean="0"/>
              <a:t>3</a:t>
            </a:fld>
            <a:endParaRPr lang="en-US" dirty="0"/>
          </a:p>
        </p:txBody>
      </p:sp>
    </p:spTree>
    <p:extLst>
      <p:ext uri="{BB962C8B-B14F-4D97-AF65-F5344CB8AC3E}">
        <p14:creationId xmlns:p14="http://schemas.microsoft.com/office/powerpoint/2010/main" val="142355557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FDE34-9FF0-FB48-835C-501FD6C23FEE}"/>
              </a:ext>
            </a:extLst>
          </p:cNvPr>
          <p:cNvSpPr>
            <a:spLocks noGrp="1"/>
          </p:cNvSpPr>
          <p:nvPr>
            <p:ph type="title"/>
          </p:nvPr>
        </p:nvSpPr>
        <p:spPr/>
        <p:txBody>
          <a:bodyPr/>
          <a:lstStyle/>
          <a:p>
            <a:r>
              <a:rPr lang="en-US" dirty="0"/>
              <a:t>Why Did I Explore This Data?</a:t>
            </a:r>
          </a:p>
        </p:txBody>
      </p:sp>
      <p:sp>
        <p:nvSpPr>
          <p:cNvPr id="3" name="Content Placeholder 2">
            <a:extLst>
              <a:ext uri="{FF2B5EF4-FFF2-40B4-BE49-F238E27FC236}">
                <a16:creationId xmlns:a16="http://schemas.microsoft.com/office/drawing/2014/main" id="{9F48A7E9-30B0-6D49-BACF-2F984EC2EAEE}"/>
              </a:ext>
            </a:extLst>
          </p:cNvPr>
          <p:cNvSpPr>
            <a:spLocks noGrp="1"/>
          </p:cNvSpPr>
          <p:nvPr>
            <p:ph sz="half" idx="1"/>
          </p:nvPr>
        </p:nvSpPr>
        <p:spPr/>
        <p:txBody>
          <a:bodyPr/>
          <a:lstStyle/>
          <a:p>
            <a:r>
              <a:rPr lang="en-US" dirty="0"/>
              <a:t>According to CMS:</a:t>
            </a:r>
          </a:p>
          <a:p>
            <a:r>
              <a:rPr lang="en-US" dirty="0"/>
              <a:t>US Healthcare spending grew 3.9% in 2017 reaching $3.5 trillion or $10,739 per person</a:t>
            </a:r>
          </a:p>
          <a:p>
            <a:r>
              <a:rPr lang="en-US" dirty="0"/>
              <a:t>As a share of GDP, health spending accounted for 17.9%</a:t>
            </a:r>
          </a:p>
        </p:txBody>
      </p:sp>
      <p:sp>
        <p:nvSpPr>
          <p:cNvPr id="5" name="Date Placeholder 4">
            <a:extLst>
              <a:ext uri="{FF2B5EF4-FFF2-40B4-BE49-F238E27FC236}">
                <a16:creationId xmlns:a16="http://schemas.microsoft.com/office/drawing/2014/main" id="{B04F699B-D136-4F40-8646-58D53858E072}"/>
              </a:ext>
            </a:extLst>
          </p:cNvPr>
          <p:cNvSpPr>
            <a:spLocks noGrp="1"/>
          </p:cNvSpPr>
          <p:nvPr>
            <p:ph type="dt" sz="half" idx="10"/>
          </p:nvPr>
        </p:nvSpPr>
        <p:spPr/>
        <p:txBody>
          <a:bodyPr/>
          <a:lstStyle/>
          <a:p>
            <a:fld id="{518A5FEF-1901-FF4D-A64E-1DC996586631}" type="datetime1">
              <a:rPr lang="en-US" smtClean="0"/>
              <a:t>11/25/19</a:t>
            </a:fld>
            <a:endParaRPr lang="en-US" dirty="0"/>
          </a:p>
        </p:txBody>
      </p:sp>
      <p:sp>
        <p:nvSpPr>
          <p:cNvPr id="6" name="Footer Placeholder 5">
            <a:extLst>
              <a:ext uri="{FF2B5EF4-FFF2-40B4-BE49-F238E27FC236}">
                <a16:creationId xmlns:a16="http://schemas.microsoft.com/office/drawing/2014/main" id="{AF20F5A4-E743-D64B-A4BC-04C1187FBCD8}"/>
              </a:ext>
            </a:extLst>
          </p:cNvPr>
          <p:cNvSpPr>
            <a:spLocks noGrp="1"/>
          </p:cNvSpPr>
          <p:nvPr>
            <p:ph type="ftr" sz="quarter" idx="11"/>
          </p:nvPr>
        </p:nvSpPr>
        <p:spPr/>
        <p:txBody>
          <a:bodyPr/>
          <a:lstStyle/>
          <a:p>
            <a:r>
              <a:rPr lang="en-US" dirty="0"/>
              <a:t>Copyright 2017 • Virginia Tech • All Rights Reserved</a:t>
            </a:r>
          </a:p>
        </p:txBody>
      </p:sp>
      <p:sp>
        <p:nvSpPr>
          <p:cNvPr id="7" name="Slide Number Placeholder 6">
            <a:extLst>
              <a:ext uri="{FF2B5EF4-FFF2-40B4-BE49-F238E27FC236}">
                <a16:creationId xmlns:a16="http://schemas.microsoft.com/office/drawing/2014/main" id="{C6869741-715F-F44F-B4FA-FF855B1D207E}"/>
              </a:ext>
            </a:extLst>
          </p:cNvPr>
          <p:cNvSpPr>
            <a:spLocks noGrp="1"/>
          </p:cNvSpPr>
          <p:nvPr>
            <p:ph type="sldNum" sz="quarter" idx="12"/>
          </p:nvPr>
        </p:nvSpPr>
        <p:spPr/>
        <p:txBody>
          <a:bodyPr/>
          <a:lstStyle/>
          <a:p>
            <a:fld id="{F13255C3-EC6F-3E44-8738-BCB40BBB5A07}" type="slidenum">
              <a:rPr lang="en-US" smtClean="0"/>
              <a:t>4</a:t>
            </a:fld>
            <a:endParaRPr lang="en-US" dirty="0"/>
          </a:p>
        </p:txBody>
      </p:sp>
      <p:graphicFrame>
        <p:nvGraphicFramePr>
          <p:cNvPr id="8" name="Content Placeholder 9">
            <a:extLst>
              <a:ext uri="{FF2B5EF4-FFF2-40B4-BE49-F238E27FC236}">
                <a16:creationId xmlns:a16="http://schemas.microsoft.com/office/drawing/2014/main" id="{51C1572B-D166-D545-A6A6-0460E61DAA9F}"/>
              </a:ext>
            </a:extLst>
          </p:cNvPr>
          <p:cNvGraphicFramePr>
            <a:graphicFrameLocks/>
          </p:cNvGraphicFramePr>
          <p:nvPr>
            <p:extLst>
              <p:ext uri="{D42A27DB-BD31-4B8C-83A1-F6EECF244321}">
                <p14:modId xmlns:p14="http://schemas.microsoft.com/office/powerpoint/2010/main" val="2003048486"/>
              </p:ext>
            </p:extLst>
          </p:nvPr>
        </p:nvGraphicFramePr>
        <p:xfrm>
          <a:off x="6438970" y="2161213"/>
          <a:ext cx="5125501" cy="3337560"/>
        </p:xfrm>
        <a:graphic>
          <a:graphicData uri="http://schemas.openxmlformats.org/drawingml/2006/table">
            <a:tbl>
              <a:tblPr firstRow="1" lastRow="1" bandRow="1">
                <a:tableStyleId>{5C22544A-7EE6-4342-B048-85BDC9FD1C3A}</a:tableStyleId>
              </a:tblPr>
              <a:tblGrid>
                <a:gridCol w="1028147">
                  <a:extLst>
                    <a:ext uri="{9D8B030D-6E8A-4147-A177-3AD203B41FA5}">
                      <a16:colId xmlns:a16="http://schemas.microsoft.com/office/drawing/2014/main" val="854804369"/>
                    </a:ext>
                  </a:extLst>
                </a:gridCol>
                <a:gridCol w="1236708">
                  <a:extLst>
                    <a:ext uri="{9D8B030D-6E8A-4147-A177-3AD203B41FA5}">
                      <a16:colId xmlns:a16="http://schemas.microsoft.com/office/drawing/2014/main" val="1807111360"/>
                    </a:ext>
                  </a:extLst>
                </a:gridCol>
                <a:gridCol w="1652631">
                  <a:extLst>
                    <a:ext uri="{9D8B030D-6E8A-4147-A177-3AD203B41FA5}">
                      <a16:colId xmlns:a16="http://schemas.microsoft.com/office/drawing/2014/main" val="1546024564"/>
                    </a:ext>
                  </a:extLst>
                </a:gridCol>
                <a:gridCol w="1208015">
                  <a:extLst>
                    <a:ext uri="{9D8B030D-6E8A-4147-A177-3AD203B41FA5}">
                      <a16:colId xmlns:a16="http://schemas.microsoft.com/office/drawing/2014/main" val="1430645071"/>
                    </a:ext>
                  </a:extLst>
                </a:gridCol>
              </a:tblGrid>
              <a:tr h="370840">
                <a:tc gridSpan="4">
                  <a:txBody>
                    <a:bodyPr/>
                    <a:lstStyle/>
                    <a:p>
                      <a:pPr algn="ctr"/>
                      <a:r>
                        <a:rPr lang="en-US" dirty="0"/>
                        <a:t>This Data: Medicare Payments $Billions</a:t>
                      </a:r>
                    </a:p>
                  </a:txBody>
                  <a:tcPr/>
                </a:tc>
                <a:tc hMerge="1">
                  <a:txBody>
                    <a:bodyPr/>
                    <a:lstStyle/>
                    <a:p>
                      <a:pPr algn="ctr"/>
                      <a:endParaRPr lang="en-US" dirty="0"/>
                    </a:p>
                  </a:txBody>
                  <a:tcPr/>
                </a:tc>
                <a:tc hMerge="1">
                  <a:txBody>
                    <a:bodyPr/>
                    <a:lstStyle/>
                    <a:p>
                      <a:pPr algn="ctr"/>
                      <a:endParaRPr lang="en-US" dirty="0"/>
                    </a:p>
                  </a:txBody>
                  <a:tcPr/>
                </a:tc>
                <a:tc hMerge="1">
                  <a:txBody>
                    <a:bodyPr/>
                    <a:lstStyle/>
                    <a:p>
                      <a:pPr algn="ctr"/>
                      <a:endParaRPr lang="en-US" dirty="0"/>
                    </a:p>
                  </a:txBody>
                  <a:tcPr/>
                </a:tc>
                <a:extLst>
                  <a:ext uri="{0D108BD9-81ED-4DB2-BD59-A6C34878D82A}">
                    <a16:rowId xmlns:a16="http://schemas.microsoft.com/office/drawing/2014/main" val="319563114"/>
                  </a:ext>
                </a:extLst>
              </a:tr>
              <a:tr h="370840">
                <a:tc>
                  <a:txBody>
                    <a:bodyPr/>
                    <a:lstStyle/>
                    <a:p>
                      <a:pPr algn="ctr"/>
                      <a:r>
                        <a:rPr lang="en-US" dirty="0"/>
                        <a:t>Year</a:t>
                      </a:r>
                    </a:p>
                  </a:txBody>
                  <a:tcPr/>
                </a:tc>
                <a:tc>
                  <a:txBody>
                    <a:bodyPr/>
                    <a:lstStyle/>
                    <a:p>
                      <a:pPr algn="ctr"/>
                      <a:r>
                        <a:rPr lang="en-US" dirty="0"/>
                        <a:t>Individuals</a:t>
                      </a:r>
                    </a:p>
                  </a:txBody>
                  <a:tcPr/>
                </a:tc>
                <a:tc>
                  <a:txBody>
                    <a:bodyPr/>
                    <a:lstStyle/>
                    <a:p>
                      <a:pPr algn="ctr"/>
                      <a:r>
                        <a:rPr lang="en-US" dirty="0"/>
                        <a:t>Organizations</a:t>
                      </a:r>
                    </a:p>
                  </a:txBody>
                  <a:tcPr/>
                </a:tc>
                <a:tc>
                  <a:txBody>
                    <a:bodyPr/>
                    <a:lstStyle/>
                    <a:p>
                      <a:pPr algn="ctr"/>
                      <a:r>
                        <a:rPr lang="en-US" dirty="0"/>
                        <a:t>Totals</a:t>
                      </a:r>
                    </a:p>
                  </a:txBody>
                  <a:tcPr/>
                </a:tc>
                <a:extLst>
                  <a:ext uri="{0D108BD9-81ED-4DB2-BD59-A6C34878D82A}">
                    <a16:rowId xmlns:a16="http://schemas.microsoft.com/office/drawing/2014/main" val="790415677"/>
                  </a:ext>
                </a:extLst>
              </a:tr>
              <a:tr h="370840">
                <a:tc>
                  <a:txBody>
                    <a:bodyPr/>
                    <a:lstStyle/>
                    <a:p>
                      <a:pPr algn="r"/>
                      <a:r>
                        <a:rPr lang="en-US" dirty="0"/>
                        <a:t>2012</a:t>
                      </a:r>
                    </a:p>
                  </a:txBody>
                  <a:tcPr/>
                </a:tc>
                <a:tc>
                  <a:txBody>
                    <a:bodyPr/>
                    <a:lstStyle/>
                    <a:p>
                      <a:pPr algn="r"/>
                      <a:r>
                        <a:rPr lang="en-US" dirty="0"/>
                        <a:t>63.9</a:t>
                      </a:r>
                    </a:p>
                  </a:txBody>
                  <a:tcPr/>
                </a:tc>
                <a:tc>
                  <a:txBody>
                    <a:bodyPr/>
                    <a:lstStyle/>
                    <a:p>
                      <a:pPr algn="r"/>
                      <a:r>
                        <a:rPr lang="en-US" dirty="0"/>
                        <a:t>13.5</a:t>
                      </a:r>
                    </a:p>
                  </a:txBody>
                  <a:tcPr/>
                </a:tc>
                <a:tc>
                  <a:txBody>
                    <a:bodyPr/>
                    <a:lstStyle/>
                    <a:p>
                      <a:pPr algn="r"/>
                      <a:r>
                        <a:rPr lang="en-US" dirty="0"/>
                        <a:t>77.4</a:t>
                      </a:r>
                    </a:p>
                  </a:txBody>
                  <a:tcPr/>
                </a:tc>
                <a:extLst>
                  <a:ext uri="{0D108BD9-81ED-4DB2-BD59-A6C34878D82A}">
                    <a16:rowId xmlns:a16="http://schemas.microsoft.com/office/drawing/2014/main" val="1901951556"/>
                  </a:ext>
                </a:extLst>
              </a:tr>
              <a:tr h="370840">
                <a:tc>
                  <a:txBody>
                    <a:bodyPr/>
                    <a:lstStyle/>
                    <a:p>
                      <a:pPr algn="r"/>
                      <a:r>
                        <a:rPr lang="en-US" dirty="0"/>
                        <a:t>2013</a:t>
                      </a:r>
                    </a:p>
                  </a:txBody>
                  <a:tcPr/>
                </a:tc>
                <a:tc>
                  <a:txBody>
                    <a:bodyPr/>
                    <a:lstStyle/>
                    <a:p>
                      <a:pPr algn="r"/>
                      <a:r>
                        <a:rPr lang="en-US" dirty="0"/>
                        <a:t>63.3</a:t>
                      </a:r>
                    </a:p>
                  </a:txBody>
                  <a:tcPr/>
                </a:tc>
                <a:tc>
                  <a:txBody>
                    <a:bodyPr/>
                    <a:lstStyle/>
                    <a:p>
                      <a:pPr algn="r"/>
                      <a:r>
                        <a:rPr lang="en-US" dirty="0"/>
                        <a:t>13.5</a:t>
                      </a:r>
                    </a:p>
                  </a:txBody>
                  <a:tcPr/>
                </a:tc>
                <a:tc>
                  <a:txBody>
                    <a:bodyPr/>
                    <a:lstStyle/>
                    <a:p>
                      <a:pPr algn="r"/>
                      <a:r>
                        <a:rPr lang="en-US" dirty="0"/>
                        <a:t>76.8</a:t>
                      </a:r>
                    </a:p>
                  </a:txBody>
                  <a:tcPr/>
                </a:tc>
                <a:extLst>
                  <a:ext uri="{0D108BD9-81ED-4DB2-BD59-A6C34878D82A}">
                    <a16:rowId xmlns:a16="http://schemas.microsoft.com/office/drawing/2014/main" val="1727961139"/>
                  </a:ext>
                </a:extLst>
              </a:tr>
              <a:tr h="370840">
                <a:tc>
                  <a:txBody>
                    <a:bodyPr/>
                    <a:lstStyle/>
                    <a:p>
                      <a:pPr algn="r"/>
                      <a:r>
                        <a:rPr lang="en-US" dirty="0"/>
                        <a:t>2014</a:t>
                      </a:r>
                    </a:p>
                  </a:txBody>
                  <a:tcPr/>
                </a:tc>
                <a:tc>
                  <a:txBody>
                    <a:bodyPr/>
                    <a:lstStyle/>
                    <a:p>
                      <a:pPr algn="r"/>
                      <a:r>
                        <a:rPr lang="en-US" dirty="0"/>
                        <a:t>64.3</a:t>
                      </a:r>
                    </a:p>
                  </a:txBody>
                  <a:tcPr/>
                </a:tc>
                <a:tc>
                  <a:txBody>
                    <a:bodyPr/>
                    <a:lstStyle/>
                    <a:p>
                      <a:pPr algn="r"/>
                      <a:r>
                        <a:rPr lang="en-US" dirty="0"/>
                        <a:t>13.9</a:t>
                      </a:r>
                    </a:p>
                  </a:txBody>
                  <a:tcPr/>
                </a:tc>
                <a:tc>
                  <a:txBody>
                    <a:bodyPr/>
                    <a:lstStyle/>
                    <a:p>
                      <a:pPr algn="r"/>
                      <a:r>
                        <a:rPr lang="en-US" dirty="0"/>
                        <a:t>78.2</a:t>
                      </a:r>
                    </a:p>
                  </a:txBody>
                  <a:tcPr/>
                </a:tc>
                <a:extLst>
                  <a:ext uri="{0D108BD9-81ED-4DB2-BD59-A6C34878D82A}">
                    <a16:rowId xmlns:a16="http://schemas.microsoft.com/office/drawing/2014/main" val="4192274967"/>
                  </a:ext>
                </a:extLst>
              </a:tr>
              <a:tr h="370840">
                <a:tc>
                  <a:txBody>
                    <a:bodyPr/>
                    <a:lstStyle/>
                    <a:p>
                      <a:pPr algn="r"/>
                      <a:r>
                        <a:rPr lang="en-US" dirty="0"/>
                        <a:t>2015</a:t>
                      </a:r>
                    </a:p>
                  </a:txBody>
                  <a:tcPr/>
                </a:tc>
                <a:tc>
                  <a:txBody>
                    <a:bodyPr/>
                    <a:lstStyle/>
                    <a:p>
                      <a:pPr algn="r"/>
                      <a:r>
                        <a:rPr lang="en-US" dirty="0"/>
                        <a:t>66.5</a:t>
                      </a:r>
                    </a:p>
                  </a:txBody>
                  <a:tcPr/>
                </a:tc>
                <a:tc>
                  <a:txBody>
                    <a:bodyPr/>
                    <a:lstStyle/>
                    <a:p>
                      <a:pPr algn="r"/>
                      <a:r>
                        <a:rPr lang="en-US" dirty="0"/>
                        <a:t>14.2</a:t>
                      </a:r>
                    </a:p>
                  </a:txBody>
                  <a:tcPr/>
                </a:tc>
                <a:tc>
                  <a:txBody>
                    <a:bodyPr/>
                    <a:lstStyle/>
                    <a:p>
                      <a:pPr algn="r"/>
                      <a:r>
                        <a:rPr lang="en-US" dirty="0"/>
                        <a:t>80.6</a:t>
                      </a:r>
                    </a:p>
                  </a:txBody>
                  <a:tcPr/>
                </a:tc>
                <a:extLst>
                  <a:ext uri="{0D108BD9-81ED-4DB2-BD59-A6C34878D82A}">
                    <a16:rowId xmlns:a16="http://schemas.microsoft.com/office/drawing/2014/main" val="258268105"/>
                  </a:ext>
                </a:extLst>
              </a:tr>
              <a:tr h="370840">
                <a:tc>
                  <a:txBody>
                    <a:bodyPr/>
                    <a:lstStyle/>
                    <a:p>
                      <a:pPr algn="r"/>
                      <a:r>
                        <a:rPr lang="en-US" dirty="0"/>
                        <a:t>2016</a:t>
                      </a:r>
                    </a:p>
                  </a:txBody>
                  <a:tcPr/>
                </a:tc>
                <a:tc>
                  <a:txBody>
                    <a:bodyPr/>
                    <a:lstStyle/>
                    <a:p>
                      <a:pPr algn="r"/>
                      <a:r>
                        <a:rPr lang="en-US" dirty="0"/>
                        <a:t>68.0</a:t>
                      </a:r>
                    </a:p>
                  </a:txBody>
                  <a:tcPr/>
                </a:tc>
                <a:tc>
                  <a:txBody>
                    <a:bodyPr/>
                    <a:lstStyle/>
                    <a:p>
                      <a:pPr algn="r"/>
                      <a:r>
                        <a:rPr lang="en-US" dirty="0"/>
                        <a:t>14.1</a:t>
                      </a:r>
                    </a:p>
                  </a:txBody>
                  <a:tcPr/>
                </a:tc>
                <a:tc>
                  <a:txBody>
                    <a:bodyPr/>
                    <a:lstStyle/>
                    <a:p>
                      <a:pPr algn="r"/>
                      <a:r>
                        <a:rPr lang="en-US" dirty="0"/>
                        <a:t>82.1</a:t>
                      </a:r>
                    </a:p>
                  </a:txBody>
                  <a:tcPr/>
                </a:tc>
                <a:extLst>
                  <a:ext uri="{0D108BD9-81ED-4DB2-BD59-A6C34878D82A}">
                    <a16:rowId xmlns:a16="http://schemas.microsoft.com/office/drawing/2014/main" val="1275700205"/>
                  </a:ext>
                </a:extLst>
              </a:tr>
              <a:tr h="370840">
                <a:tc>
                  <a:txBody>
                    <a:bodyPr/>
                    <a:lstStyle/>
                    <a:p>
                      <a:pPr algn="r"/>
                      <a:r>
                        <a:rPr lang="en-US" dirty="0"/>
                        <a:t>2017</a:t>
                      </a:r>
                    </a:p>
                  </a:txBody>
                  <a:tcPr/>
                </a:tc>
                <a:tc>
                  <a:txBody>
                    <a:bodyPr/>
                    <a:lstStyle/>
                    <a:p>
                      <a:pPr algn="r"/>
                      <a:r>
                        <a:rPr lang="en-US" dirty="0"/>
                        <a:t>68.9</a:t>
                      </a:r>
                    </a:p>
                  </a:txBody>
                  <a:tcPr/>
                </a:tc>
                <a:tc>
                  <a:txBody>
                    <a:bodyPr/>
                    <a:lstStyle/>
                    <a:p>
                      <a:pPr algn="r"/>
                      <a:r>
                        <a:rPr lang="en-US" dirty="0"/>
                        <a:t>14.6</a:t>
                      </a:r>
                    </a:p>
                  </a:txBody>
                  <a:tcPr/>
                </a:tc>
                <a:tc>
                  <a:txBody>
                    <a:bodyPr/>
                    <a:lstStyle/>
                    <a:p>
                      <a:pPr algn="r"/>
                      <a:r>
                        <a:rPr lang="en-US" dirty="0"/>
                        <a:t>83.5</a:t>
                      </a:r>
                    </a:p>
                  </a:txBody>
                  <a:tcPr/>
                </a:tc>
                <a:extLst>
                  <a:ext uri="{0D108BD9-81ED-4DB2-BD59-A6C34878D82A}">
                    <a16:rowId xmlns:a16="http://schemas.microsoft.com/office/drawing/2014/main" val="2994560999"/>
                  </a:ext>
                </a:extLst>
              </a:tr>
              <a:tr h="370840">
                <a:tc>
                  <a:txBody>
                    <a:bodyPr/>
                    <a:lstStyle/>
                    <a:p>
                      <a:pPr algn="r"/>
                      <a:r>
                        <a:rPr lang="en-US" dirty="0"/>
                        <a:t>Totals</a:t>
                      </a:r>
                    </a:p>
                  </a:txBody>
                  <a:tcPr/>
                </a:tc>
                <a:tc>
                  <a:txBody>
                    <a:bodyPr/>
                    <a:lstStyle/>
                    <a:p>
                      <a:pPr algn="r"/>
                      <a:r>
                        <a:rPr lang="en-US" dirty="0"/>
                        <a:t>394.9</a:t>
                      </a:r>
                    </a:p>
                  </a:txBody>
                  <a:tcPr/>
                </a:tc>
                <a:tc>
                  <a:txBody>
                    <a:bodyPr/>
                    <a:lstStyle/>
                    <a:p>
                      <a:pPr algn="r"/>
                      <a:r>
                        <a:rPr lang="en-US" dirty="0"/>
                        <a:t>83.8</a:t>
                      </a:r>
                    </a:p>
                  </a:txBody>
                  <a:tcPr/>
                </a:tc>
                <a:tc>
                  <a:txBody>
                    <a:bodyPr/>
                    <a:lstStyle/>
                    <a:p>
                      <a:pPr algn="r"/>
                      <a:r>
                        <a:rPr lang="en-US" dirty="0"/>
                        <a:t>478.7</a:t>
                      </a:r>
                    </a:p>
                  </a:txBody>
                  <a:tcPr/>
                </a:tc>
                <a:extLst>
                  <a:ext uri="{0D108BD9-81ED-4DB2-BD59-A6C34878D82A}">
                    <a16:rowId xmlns:a16="http://schemas.microsoft.com/office/drawing/2014/main" val="2936403539"/>
                  </a:ext>
                </a:extLst>
              </a:tr>
            </a:tbl>
          </a:graphicData>
        </a:graphic>
      </p:graphicFrame>
    </p:spTree>
    <p:extLst>
      <p:ext uri="{BB962C8B-B14F-4D97-AF65-F5344CB8AC3E}">
        <p14:creationId xmlns:p14="http://schemas.microsoft.com/office/powerpoint/2010/main" val="209126846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8F143DED-61E0-A44F-9DFE-D97B093EA203}"/>
              </a:ext>
            </a:extLst>
          </p:cNvPr>
          <p:cNvSpPr txBox="1"/>
          <p:nvPr/>
        </p:nvSpPr>
        <p:spPr>
          <a:xfrm>
            <a:off x="4931750" y="5542757"/>
            <a:ext cx="1931982" cy="923330"/>
          </a:xfrm>
          <a:prstGeom prst="rect">
            <a:avLst/>
          </a:prstGeom>
          <a:solidFill>
            <a:schemeClr val="accent2">
              <a:lumMod val="20000"/>
              <a:lumOff val="80000"/>
            </a:schemeClr>
          </a:solidFill>
          <a:ln w="28575">
            <a:solidFill>
              <a:schemeClr val="tx1"/>
            </a:solidFill>
          </a:ln>
        </p:spPr>
        <p:txBody>
          <a:bodyPr wrap="square" rtlCol="0">
            <a:spAutoFit/>
          </a:bodyPr>
          <a:lstStyle/>
          <a:p>
            <a:pPr algn="ctr"/>
            <a:r>
              <a:rPr lang="en-US" dirty="0">
                <a:solidFill>
                  <a:schemeClr val="accent2"/>
                </a:solidFill>
              </a:rPr>
              <a:t>Highly Iterative</a:t>
            </a:r>
          </a:p>
          <a:p>
            <a:pPr algn="ctr"/>
            <a:r>
              <a:rPr lang="en-US" dirty="0">
                <a:solidFill>
                  <a:schemeClr val="accent2"/>
                </a:solidFill>
              </a:rPr>
              <a:t>(There be Dragons Here: Overfitting!)</a:t>
            </a:r>
          </a:p>
        </p:txBody>
      </p:sp>
      <p:sp>
        <p:nvSpPr>
          <p:cNvPr id="2" name="Title 1">
            <a:extLst>
              <a:ext uri="{FF2B5EF4-FFF2-40B4-BE49-F238E27FC236}">
                <a16:creationId xmlns:a16="http://schemas.microsoft.com/office/drawing/2014/main" id="{68D53AEC-50E9-814A-B202-B9C7A5E15035}"/>
              </a:ext>
            </a:extLst>
          </p:cNvPr>
          <p:cNvSpPr>
            <a:spLocks noGrp="1"/>
          </p:cNvSpPr>
          <p:nvPr>
            <p:ph type="title"/>
          </p:nvPr>
        </p:nvSpPr>
        <p:spPr/>
        <p:txBody>
          <a:bodyPr>
            <a:normAutofit fontScale="90000"/>
          </a:bodyPr>
          <a:lstStyle/>
          <a:p>
            <a:r>
              <a:rPr lang="en-US" dirty="0"/>
              <a:t>Data Science Process</a:t>
            </a:r>
          </a:p>
        </p:txBody>
      </p:sp>
      <p:sp>
        <p:nvSpPr>
          <p:cNvPr id="4" name="Date Placeholder 3">
            <a:extLst>
              <a:ext uri="{FF2B5EF4-FFF2-40B4-BE49-F238E27FC236}">
                <a16:creationId xmlns:a16="http://schemas.microsoft.com/office/drawing/2014/main" id="{154D114A-FBC8-0942-9AEC-EC400820EA65}"/>
              </a:ext>
            </a:extLst>
          </p:cNvPr>
          <p:cNvSpPr>
            <a:spLocks noGrp="1"/>
          </p:cNvSpPr>
          <p:nvPr>
            <p:ph type="dt" sz="half" idx="10"/>
          </p:nvPr>
        </p:nvSpPr>
        <p:spPr>
          <a:xfrm>
            <a:off x="804047" y="6162581"/>
            <a:ext cx="992841" cy="365125"/>
          </a:xfrm>
        </p:spPr>
        <p:txBody>
          <a:bodyPr/>
          <a:lstStyle/>
          <a:p>
            <a:fld id="{8F20CFAF-6397-9140-BAA5-38A78A31A2FC}" type="datetime1">
              <a:rPr lang="en-US" smtClean="0"/>
              <a:t>11/25/19</a:t>
            </a:fld>
            <a:endParaRPr lang="en-US" dirty="0"/>
          </a:p>
        </p:txBody>
      </p:sp>
      <p:sp>
        <p:nvSpPr>
          <p:cNvPr id="3" name="Footer Placeholder 2">
            <a:extLst>
              <a:ext uri="{FF2B5EF4-FFF2-40B4-BE49-F238E27FC236}">
                <a16:creationId xmlns:a16="http://schemas.microsoft.com/office/drawing/2014/main" id="{C4257C39-40C2-584A-99DB-ADCBD611E203}"/>
              </a:ext>
            </a:extLst>
          </p:cNvPr>
          <p:cNvSpPr>
            <a:spLocks noGrp="1"/>
          </p:cNvSpPr>
          <p:nvPr>
            <p:ph type="ftr" sz="quarter" idx="11"/>
          </p:nvPr>
        </p:nvSpPr>
        <p:spPr/>
        <p:txBody>
          <a:bodyPr/>
          <a:lstStyle/>
          <a:p>
            <a:r>
              <a:rPr lang="en-US" dirty="0"/>
              <a:t>Copyright 2017 • Virginia Tech • All Rights Reserved</a:t>
            </a:r>
          </a:p>
        </p:txBody>
      </p:sp>
      <p:sp>
        <p:nvSpPr>
          <p:cNvPr id="5" name="Slide Number Placeholder 4">
            <a:extLst>
              <a:ext uri="{FF2B5EF4-FFF2-40B4-BE49-F238E27FC236}">
                <a16:creationId xmlns:a16="http://schemas.microsoft.com/office/drawing/2014/main" id="{F0781B3A-2B20-9D40-8BCC-1FD1043532F0}"/>
              </a:ext>
            </a:extLst>
          </p:cNvPr>
          <p:cNvSpPr>
            <a:spLocks noGrp="1"/>
          </p:cNvSpPr>
          <p:nvPr>
            <p:ph type="sldNum" sz="quarter" idx="12"/>
          </p:nvPr>
        </p:nvSpPr>
        <p:spPr>
          <a:xfrm>
            <a:off x="804047" y="6431521"/>
            <a:ext cx="992841" cy="365125"/>
          </a:xfrm>
        </p:spPr>
        <p:txBody>
          <a:bodyPr/>
          <a:lstStyle/>
          <a:p>
            <a:fld id="{F13255C3-EC6F-3E44-8738-BCB40BBB5A07}" type="slidenum">
              <a:rPr lang="en-US" smtClean="0"/>
              <a:t>5</a:t>
            </a:fld>
            <a:endParaRPr lang="en-US" dirty="0"/>
          </a:p>
        </p:txBody>
      </p:sp>
      <p:sp>
        <p:nvSpPr>
          <p:cNvPr id="7" name="TextBox 6">
            <a:extLst>
              <a:ext uri="{FF2B5EF4-FFF2-40B4-BE49-F238E27FC236}">
                <a16:creationId xmlns:a16="http://schemas.microsoft.com/office/drawing/2014/main" id="{B08E177F-5B23-6B47-9BE7-A08E605F8F59}"/>
              </a:ext>
            </a:extLst>
          </p:cNvPr>
          <p:cNvSpPr txBox="1"/>
          <p:nvPr/>
        </p:nvSpPr>
        <p:spPr>
          <a:xfrm>
            <a:off x="1271081" y="1207841"/>
            <a:ext cx="1112356" cy="646331"/>
          </a:xfrm>
          <a:prstGeom prst="rect">
            <a:avLst/>
          </a:prstGeom>
          <a:solidFill>
            <a:schemeClr val="accent2">
              <a:lumMod val="40000"/>
              <a:lumOff val="60000"/>
            </a:schemeClr>
          </a:solidFill>
          <a:ln w="28575">
            <a:solidFill>
              <a:schemeClr val="tx1"/>
            </a:solidFill>
          </a:ln>
        </p:spPr>
        <p:txBody>
          <a:bodyPr wrap="none" rtlCol="0">
            <a:spAutoFit/>
          </a:bodyPr>
          <a:lstStyle/>
          <a:p>
            <a:pPr algn="ctr"/>
            <a:r>
              <a:rPr lang="en-US" dirty="0"/>
              <a:t>Project</a:t>
            </a:r>
          </a:p>
          <a:p>
            <a:pPr algn="ctr"/>
            <a:r>
              <a:rPr lang="en-US" dirty="0"/>
              <a:t>Definition</a:t>
            </a:r>
          </a:p>
        </p:txBody>
      </p:sp>
      <p:sp>
        <p:nvSpPr>
          <p:cNvPr id="8" name="TextBox 7">
            <a:extLst>
              <a:ext uri="{FF2B5EF4-FFF2-40B4-BE49-F238E27FC236}">
                <a16:creationId xmlns:a16="http://schemas.microsoft.com/office/drawing/2014/main" id="{9C1F0010-B83F-7944-B1CC-63675E38B26E}"/>
              </a:ext>
            </a:extLst>
          </p:cNvPr>
          <p:cNvSpPr txBox="1"/>
          <p:nvPr/>
        </p:nvSpPr>
        <p:spPr>
          <a:xfrm>
            <a:off x="9646217" y="6301352"/>
            <a:ext cx="1875578" cy="369332"/>
          </a:xfrm>
          <a:prstGeom prst="rect">
            <a:avLst/>
          </a:prstGeom>
          <a:solidFill>
            <a:schemeClr val="accent2">
              <a:lumMod val="40000"/>
              <a:lumOff val="60000"/>
            </a:schemeClr>
          </a:solidFill>
          <a:ln w="28575">
            <a:solidFill>
              <a:schemeClr val="tx1"/>
            </a:solidFill>
          </a:ln>
        </p:spPr>
        <p:txBody>
          <a:bodyPr wrap="none" rtlCol="0">
            <a:spAutoFit/>
          </a:bodyPr>
          <a:lstStyle/>
          <a:p>
            <a:pPr algn="ctr"/>
            <a:r>
              <a:rPr lang="en-US" dirty="0"/>
              <a:t>Deploy &amp; Monitor</a:t>
            </a:r>
          </a:p>
        </p:txBody>
      </p:sp>
      <p:sp>
        <p:nvSpPr>
          <p:cNvPr id="9" name="TextBox 8">
            <a:extLst>
              <a:ext uri="{FF2B5EF4-FFF2-40B4-BE49-F238E27FC236}">
                <a16:creationId xmlns:a16="http://schemas.microsoft.com/office/drawing/2014/main" id="{89CC114F-B896-844E-8A8F-4894A08B1423}"/>
              </a:ext>
            </a:extLst>
          </p:cNvPr>
          <p:cNvSpPr txBox="1"/>
          <p:nvPr/>
        </p:nvSpPr>
        <p:spPr>
          <a:xfrm>
            <a:off x="8036480" y="5324995"/>
            <a:ext cx="1672381" cy="923330"/>
          </a:xfrm>
          <a:prstGeom prst="rect">
            <a:avLst/>
          </a:prstGeom>
          <a:solidFill>
            <a:schemeClr val="accent2">
              <a:lumMod val="40000"/>
              <a:lumOff val="60000"/>
            </a:schemeClr>
          </a:solidFill>
          <a:ln w="28575">
            <a:solidFill>
              <a:schemeClr val="tx1"/>
            </a:solidFill>
          </a:ln>
        </p:spPr>
        <p:txBody>
          <a:bodyPr wrap="none" rtlCol="0">
            <a:spAutoFit/>
          </a:bodyPr>
          <a:lstStyle/>
          <a:p>
            <a:pPr algn="ctr"/>
            <a:r>
              <a:rPr lang="en-US" dirty="0"/>
              <a:t>Communicate,</a:t>
            </a:r>
          </a:p>
          <a:p>
            <a:pPr algn="ctr"/>
            <a:r>
              <a:rPr lang="en-US" dirty="0"/>
              <a:t>Report,</a:t>
            </a:r>
          </a:p>
          <a:p>
            <a:pPr algn="ctr"/>
            <a:r>
              <a:rPr lang="en-US" b="1" dirty="0"/>
              <a:t>Make Decisions</a:t>
            </a:r>
          </a:p>
        </p:txBody>
      </p:sp>
      <p:sp>
        <p:nvSpPr>
          <p:cNvPr id="10" name="TextBox 9">
            <a:extLst>
              <a:ext uri="{FF2B5EF4-FFF2-40B4-BE49-F238E27FC236}">
                <a16:creationId xmlns:a16="http://schemas.microsoft.com/office/drawing/2014/main" id="{BD47E112-F8DB-6A41-88C2-AEA5BC5484CC}"/>
              </a:ext>
            </a:extLst>
          </p:cNvPr>
          <p:cNvSpPr txBox="1"/>
          <p:nvPr/>
        </p:nvSpPr>
        <p:spPr>
          <a:xfrm>
            <a:off x="6562324" y="4625637"/>
            <a:ext cx="2138279" cy="646331"/>
          </a:xfrm>
          <a:prstGeom prst="rect">
            <a:avLst/>
          </a:prstGeom>
          <a:solidFill>
            <a:schemeClr val="accent2">
              <a:lumMod val="40000"/>
              <a:lumOff val="60000"/>
            </a:schemeClr>
          </a:solidFill>
          <a:ln w="28575">
            <a:solidFill>
              <a:schemeClr val="tx1"/>
            </a:solidFill>
          </a:ln>
        </p:spPr>
        <p:txBody>
          <a:bodyPr wrap="none" rtlCol="0">
            <a:spAutoFit/>
          </a:bodyPr>
          <a:lstStyle/>
          <a:p>
            <a:pPr algn="ctr"/>
            <a:r>
              <a:rPr lang="en-US" dirty="0"/>
              <a:t>Statistical Modelling,</a:t>
            </a:r>
          </a:p>
          <a:p>
            <a:pPr algn="ctr"/>
            <a:r>
              <a:rPr lang="en-US" dirty="0"/>
              <a:t>Machine Learning</a:t>
            </a:r>
          </a:p>
        </p:txBody>
      </p:sp>
      <p:sp>
        <p:nvSpPr>
          <p:cNvPr id="11" name="TextBox 10">
            <a:extLst>
              <a:ext uri="{FF2B5EF4-FFF2-40B4-BE49-F238E27FC236}">
                <a16:creationId xmlns:a16="http://schemas.microsoft.com/office/drawing/2014/main" id="{3EA020C5-8BAE-964A-AD02-221E513EA000}"/>
              </a:ext>
            </a:extLst>
          </p:cNvPr>
          <p:cNvSpPr txBox="1"/>
          <p:nvPr/>
        </p:nvSpPr>
        <p:spPr>
          <a:xfrm>
            <a:off x="4931750" y="3828963"/>
            <a:ext cx="2328499" cy="646331"/>
          </a:xfrm>
          <a:prstGeom prst="rect">
            <a:avLst/>
          </a:prstGeom>
          <a:solidFill>
            <a:schemeClr val="accent2">
              <a:lumMod val="40000"/>
              <a:lumOff val="60000"/>
            </a:schemeClr>
          </a:solidFill>
          <a:ln w="28575">
            <a:solidFill>
              <a:schemeClr val="tx1"/>
            </a:solidFill>
          </a:ln>
        </p:spPr>
        <p:txBody>
          <a:bodyPr wrap="square" rtlCol="0">
            <a:spAutoFit/>
          </a:bodyPr>
          <a:lstStyle/>
          <a:p>
            <a:pPr algn="ctr"/>
            <a:r>
              <a:rPr lang="en-US" dirty="0"/>
              <a:t>Exploratory Analysis,</a:t>
            </a:r>
          </a:p>
          <a:p>
            <a:pPr algn="ctr"/>
            <a:r>
              <a:rPr lang="en-US" dirty="0"/>
              <a:t>Descriptive Statistics</a:t>
            </a:r>
          </a:p>
        </p:txBody>
      </p:sp>
      <p:sp>
        <p:nvSpPr>
          <p:cNvPr id="12" name="TextBox 11">
            <a:extLst>
              <a:ext uri="{FF2B5EF4-FFF2-40B4-BE49-F238E27FC236}">
                <a16:creationId xmlns:a16="http://schemas.microsoft.com/office/drawing/2014/main" id="{C37BCD6D-877B-CF40-823C-CB1932C5F385}"/>
              </a:ext>
            </a:extLst>
          </p:cNvPr>
          <p:cNvSpPr txBox="1"/>
          <p:nvPr/>
        </p:nvSpPr>
        <p:spPr>
          <a:xfrm>
            <a:off x="2483210" y="2653905"/>
            <a:ext cx="2342631" cy="1477328"/>
          </a:xfrm>
          <a:prstGeom prst="rect">
            <a:avLst/>
          </a:prstGeom>
          <a:solidFill>
            <a:schemeClr val="accent2">
              <a:lumMod val="40000"/>
              <a:lumOff val="60000"/>
            </a:schemeClr>
          </a:solidFill>
          <a:ln w="28575">
            <a:solidFill>
              <a:schemeClr val="tx1"/>
            </a:solidFill>
          </a:ln>
        </p:spPr>
        <p:txBody>
          <a:bodyPr wrap="square" rtlCol="0">
            <a:spAutoFit/>
          </a:bodyPr>
          <a:lstStyle/>
          <a:p>
            <a:pPr algn="ctr"/>
            <a:r>
              <a:rPr lang="en-US" dirty="0"/>
              <a:t>Import, Integrate, Transform, Check Integrity</a:t>
            </a:r>
          </a:p>
          <a:p>
            <a:pPr algn="ctr"/>
            <a:r>
              <a:rPr lang="en-US" dirty="0"/>
              <a:t>(aka Munging or Wrangling)</a:t>
            </a:r>
          </a:p>
        </p:txBody>
      </p:sp>
      <p:sp>
        <p:nvSpPr>
          <p:cNvPr id="13" name="TextBox 12">
            <a:extLst>
              <a:ext uri="{FF2B5EF4-FFF2-40B4-BE49-F238E27FC236}">
                <a16:creationId xmlns:a16="http://schemas.microsoft.com/office/drawing/2014/main" id="{672EF8D9-3561-C74E-BB29-7A05C05E6C96}"/>
              </a:ext>
            </a:extLst>
          </p:cNvPr>
          <p:cNvSpPr txBox="1"/>
          <p:nvPr/>
        </p:nvSpPr>
        <p:spPr>
          <a:xfrm>
            <a:off x="2187069" y="1893683"/>
            <a:ext cx="1228220" cy="646331"/>
          </a:xfrm>
          <a:prstGeom prst="rect">
            <a:avLst/>
          </a:prstGeom>
          <a:solidFill>
            <a:schemeClr val="accent2">
              <a:lumMod val="40000"/>
              <a:lumOff val="60000"/>
            </a:schemeClr>
          </a:solidFill>
          <a:ln w="28575">
            <a:solidFill>
              <a:schemeClr val="tx1"/>
            </a:solidFill>
          </a:ln>
        </p:spPr>
        <p:txBody>
          <a:bodyPr wrap="none" rtlCol="0">
            <a:spAutoFit/>
          </a:bodyPr>
          <a:lstStyle/>
          <a:p>
            <a:pPr algn="ctr"/>
            <a:r>
              <a:rPr lang="en-US" dirty="0"/>
              <a:t>Data</a:t>
            </a:r>
          </a:p>
          <a:p>
            <a:pPr algn="ctr"/>
            <a:r>
              <a:rPr lang="en-US" dirty="0"/>
              <a:t>Acquisition</a:t>
            </a:r>
          </a:p>
        </p:txBody>
      </p:sp>
      <p:cxnSp>
        <p:nvCxnSpPr>
          <p:cNvPr id="19" name="Elbow Connector 18">
            <a:extLst>
              <a:ext uri="{FF2B5EF4-FFF2-40B4-BE49-F238E27FC236}">
                <a16:creationId xmlns:a16="http://schemas.microsoft.com/office/drawing/2014/main" id="{4F22EA86-61D9-644A-AE6A-D9497DA34772}"/>
              </a:ext>
            </a:extLst>
          </p:cNvPr>
          <p:cNvCxnSpPr>
            <a:stCxn id="7" idx="3"/>
            <a:endCxn id="13" idx="0"/>
          </p:cNvCxnSpPr>
          <p:nvPr/>
        </p:nvCxnSpPr>
        <p:spPr>
          <a:xfrm>
            <a:off x="2383437" y="1531007"/>
            <a:ext cx="417742" cy="362676"/>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a:extLst>
              <a:ext uri="{FF2B5EF4-FFF2-40B4-BE49-F238E27FC236}">
                <a16:creationId xmlns:a16="http://schemas.microsoft.com/office/drawing/2014/main" id="{D3CD367D-70C9-0145-8953-0DD0AA1B907B}"/>
              </a:ext>
            </a:extLst>
          </p:cNvPr>
          <p:cNvCxnSpPr>
            <a:cxnSpLocks/>
            <a:stCxn id="13" idx="3"/>
            <a:endCxn id="12" idx="0"/>
          </p:cNvCxnSpPr>
          <p:nvPr/>
        </p:nvCxnSpPr>
        <p:spPr>
          <a:xfrm>
            <a:off x="3415289" y="2216849"/>
            <a:ext cx="239237" cy="437056"/>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a:extLst>
              <a:ext uri="{FF2B5EF4-FFF2-40B4-BE49-F238E27FC236}">
                <a16:creationId xmlns:a16="http://schemas.microsoft.com/office/drawing/2014/main" id="{F09726A4-E1D2-254D-90B9-CCA40AEFB136}"/>
              </a:ext>
            </a:extLst>
          </p:cNvPr>
          <p:cNvCxnSpPr>
            <a:cxnSpLocks/>
            <a:stCxn id="12" idx="3"/>
            <a:endCxn id="11" idx="0"/>
          </p:cNvCxnSpPr>
          <p:nvPr/>
        </p:nvCxnSpPr>
        <p:spPr>
          <a:xfrm>
            <a:off x="4825841" y="3392569"/>
            <a:ext cx="1270159" cy="436394"/>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A23216A9-3BB8-B944-BEA7-E12F0B296E43}"/>
              </a:ext>
            </a:extLst>
          </p:cNvPr>
          <p:cNvCxnSpPr>
            <a:cxnSpLocks/>
            <a:stCxn id="11" idx="3"/>
            <a:endCxn id="10" idx="0"/>
          </p:cNvCxnSpPr>
          <p:nvPr/>
        </p:nvCxnSpPr>
        <p:spPr>
          <a:xfrm>
            <a:off x="7260249" y="4152129"/>
            <a:ext cx="371215" cy="473508"/>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7" name="Elbow Connector 26">
            <a:extLst>
              <a:ext uri="{FF2B5EF4-FFF2-40B4-BE49-F238E27FC236}">
                <a16:creationId xmlns:a16="http://schemas.microsoft.com/office/drawing/2014/main" id="{092282BF-3AB9-954E-AEF1-AD2148DA01FF}"/>
              </a:ext>
            </a:extLst>
          </p:cNvPr>
          <p:cNvCxnSpPr>
            <a:stCxn id="10" idx="3"/>
            <a:endCxn id="9" idx="0"/>
          </p:cNvCxnSpPr>
          <p:nvPr/>
        </p:nvCxnSpPr>
        <p:spPr>
          <a:xfrm>
            <a:off x="8700603" y="4948803"/>
            <a:ext cx="172068" cy="376192"/>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A9A44EA8-AAF0-CB4D-8644-B789B750B440}"/>
              </a:ext>
            </a:extLst>
          </p:cNvPr>
          <p:cNvCxnSpPr>
            <a:stCxn id="9" idx="3"/>
            <a:endCxn id="8" idx="0"/>
          </p:cNvCxnSpPr>
          <p:nvPr/>
        </p:nvCxnSpPr>
        <p:spPr>
          <a:xfrm>
            <a:off x="9708861" y="5786660"/>
            <a:ext cx="875145" cy="514692"/>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843D08D-CF96-9C4D-AFA5-6BEAF0BD6929}"/>
              </a:ext>
            </a:extLst>
          </p:cNvPr>
          <p:cNvSpPr txBox="1"/>
          <p:nvPr/>
        </p:nvSpPr>
        <p:spPr>
          <a:xfrm>
            <a:off x="5025838" y="1303408"/>
            <a:ext cx="2581586" cy="923330"/>
          </a:xfrm>
          <a:prstGeom prst="rect">
            <a:avLst/>
          </a:prstGeom>
          <a:solidFill>
            <a:schemeClr val="accent1">
              <a:lumMod val="20000"/>
              <a:lumOff val="80000"/>
            </a:schemeClr>
          </a:solidFill>
          <a:ln w="28575">
            <a:solidFill>
              <a:schemeClr val="tx1"/>
            </a:solidFill>
          </a:ln>
        </p:spPr>
        <p:txBody>
          <a:bodyPr wrap="square" rtlCol="0">
            <a:spAutoFit/>
          </a:bodyPr>
          <a:lstStyle/>
          <a:p>
            <a:pPr algn="ctr"/>
            <a:r>
              <a:rPr lang="en-US" dirty="0"/>
              <a:t>We Are Here Today</a:t>
            </a:r>
          </a:p>
          <a:p>
            <a:pPr algn="ctr"/>
            <a:r>
              <a:rPr lang="en-US" dirty="0"/>
              <a:t>(Where you will typically spend a lot of time)</a:t>
            </a:r>
          </a:p>
        </p:txBody>
      </p:sp>
      <p:cxnSp>
        <p:nvCxnSpPr>
          <p:cNvPr id="14" name="Curved Connector 13">
            <a:extLst>
              <a:ext uri="{FF2B5EF4-FFF2-40B4-BE49-F238E27FC236}">
                <a16:creationId xmlns:a16="http://schemas.microsoft.com/office/drawing/2014/main" id="{AC928F00-9986-7B47-873D-8C615C447751}"/>
              </a:ext>
            </a:extLst>
          </p:cNvPr>
          <p:cNvCxnSpPr>
            <a:cxnSpLocks/>
            <a:stCxn id="10" idx="2"/>
            <a:endCxn id="11" idx="2"/>
          </p:cNvCxnSpPr>
          <p:nvPr/>
        </p:nvCxnSpPr>
        <p:spPr>
          <a:xfrm rot="5400000" flipH="1">
            <a:off x="6465395" y="4105899"/>
            <a:ext cx="796674" cy="1535464"/>
          </a:xfrm>
          <a:prstGeom prst="curvedConnector3">
            <a:avLst>
              <a:gd name="adj1" fmla="val -28694"/>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66359E3-4ECE-6345-B766-4FB158B6BBF2}"/>
              </a:ext>
            </a:extLst>
          </p:cNvPr>
          <p:cNvCxnSpPr>
            <a:cxnSpLocks/>
            <a:stCxn id="8" idx="3"/>
            <a:endCxn id="11" idx="0"/>
          </p:cNvCxnSpPr>
          <p:nvPr/>
        </p:nvCxnSpPr>
        <p:spPr>
          <a:xfrm flipH="1" flipV="1">
            <a:off x="6096000" y="3828963"/>
            <a:ext cx="5425795" cy="2657055"/>
          </a:xfrm>
          <a:prstGeom prst="curvedConnector4">
            <a:avLst>
              <a:gd name="adj1" fmla="val -4213"/>
              <a:gd name="adj2" fmla="val 108604"/>
            </a:avLst>
          </a:prstGeom>
          <a:ln w="28575">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A80D530-6E75-EE45-A26A-C9F5D86DFB91}"/>
              </a:ext>
            </a:extLst>
          </p:cNvPr>
          <p:cNvSpPr txBox="1"/>
          <p:nvPr/>
        </p:nvSpPr>
        <p:spPr>
          <a:xfrm>
            <a:off x="804047" y="2653905"/>
            <a:ext cx="1153201" cy="369332"/>
          </a:xfrm>
          <a:prstGeom prst="rect">
            <a:avLst/>
          </a:prstGeom>
          <a:solidFill>
            <a:schemeClr val="accent1">
              <a:lumMod val="20000"/>
              <a:lumOff val="80000"/>
            </a:schemeClr>
          </a:solidFill>
          <a:ln w="28575">
            <a:solidFill>
              <a:schemeClr val="tx1"/>
            </a:solidFill>
          </a:ln>
        </p:spPr>
        <p:txBody>
          <a:bodyPr wrap="none" rtlCol="0">
            <a:spAutoFit/>
          </a:bodyPr>
          <a:lstStyle/>
          <a:p>
            <a:r>
              <a:rPr lang="en-US" dirty="0"/>
              <a:t>Key Steps!</a:t>
            </a:r>
          </a:p>
        </p:txBody>
      </p:sp>
      <p:cxnSp>
        <p:nvCxnSpPr>
          <p:cNvPr id="18" name="Straight Arrow Connector 17">
            <a:extLst>
              <a:ext uri="{FF2B5EF4-FFF2-40B4-BE49-F238E27FC236}">
                <a16:creationId xmlns:a16="http://schemas.microsoft.com/office/drawing/2014/main" id="{8C2690D6-55C5-DD4B-A6DF-AB6E95EF6481}"/>
              </a:ext>
            </a:extLst>
          </p:cNvPr>
          <p:cNvCxnSpPr>
            <a:stCxn id="28" idx="0"/>
            <a:endCxn id="7" idx="2"/>
          </p:cNvCxnSpPr>
          <p:nvPr/>
        </p:nvCxnSpPr>
        <p:spPr>
          <a:xfrm flipV="1">
            <a:off x="1380648" y="1854172"/>
            <a:ext cx="446611" cy="79973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7684C842-D5AB-CF41-B26D-CFFE986DA4DC}"/>
              </a:ext>
            </a:extLst>
          </p:cNvPr>
          <p:cNvCxnSpPr>
            <a:stCxn id="28" idx="0"/>
            <a:endCxn id="13" idx="1"/>
          </p:cNvCxnSpPr>
          <p:nvPr/>
        </p:nvCxnSpPr>
        <p:spPr>
          <a:xfrm flipV="1">
            <a:off x="1380648" y="2216849"/>
            <a:ext cx="806421" cy="43705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A234090F-C156-454C-856E-9CE294DC262D}"/>
              </a:ext>
            </a:extLst>
          </p:cNvPr>
          <p:cNvCxnSpPr>
            <a:cxnSpLocks/>
            <a:stCxn id="30" idx="2"/>
          </p:cNvCxnSpPr>
          <p:nvPr/>
        </p:nvCxnSpPr>
        <p:spPr>
          <a:xfrm flipH="1">
            <a:off x="4825841" y="2226738"/>
            <a:ext cx="1490790" cy="427167"/>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8F948462-865D-2841-82BE-A6283EF053F1}"/>
              </a:ext>
            </a:extLst>
          </p:cNvPr>
          <p:cNvCxnSpPr>
            <a:cxnSpLocks/>
            <a:stCxn id="30" idx="2"/>
          </p:cNvCxnSpPr>
          <p:nvPr/>
        </p:nvCxnSpPr>
        <p:spPr>
          <a:xfrm>
            <a:off x="6316631" y="2226738"/>
            <a:ext cx="943618" cy="1602225"/>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031E8A8A-9FC8-414F-9C0A-9F96CCDE0F40}"/>
              </a:ext>
            </a:extLst>
          </p:cNvPr>
          <p:cNvCxnSpPr>
            <a:stCxn id="15" idx="0"/>
          </p:cNvCxnSpPr>
          <p:nvPr/>
        </p:nvCxnSpPr>
        <p:spPr>
          <a:xfrm flipV="1">
            <a:off x="5897741" y="5192785"/>
            <a:ext cx="418890" cy="349972"/>
          </a:xfrm>
          <a:prstGeom prst="straightConnector1">
            <a:avLst/>
          </a:prstGeom>
          <a:ln w="28575">
            <a:solidFill>
              <a:srgbClr val="F7901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999102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576EF-7803-4544-9D31-1E8865A8965B}"/>
              </a:ext>
            </a:extLst>
          </p:cNvPr>
          <p:cNvSpPr>
            <a:spLocks noGrp="1"/>
          </p:cNvSpPr>
          <p:nvPr>
            <p:ph type="title"/>
          </p:nvPr>
        </p:nvSpPr>
        <p:spPr/>
        <p:txBody>
          <a:bodyPr>
            <a:normAutofit/>
          </a:bodyPr>
          <a:lstStyle/>
          <a:p>
            <a:r>
              <a:rPr lang="en-US" dirty="0"/>
              <a:t>Import, Transform, Integrate</a:t>
            </a:r>
          </a:p>
        </p:txBody>
      </p:sp>
      <p:sp>
        <p:nvSpPr>
          <p:cNvPr id="4" name="Footer Placeholder 3">
            <a:extLst>
              <a:ext uri="{FF2B5EF4-FFF2-40B4-BE49-F238E27FC236}">
                <a16:creationId xmlns:a16="http://schemas.microsoft.com/office/drawing/2014/main" id="{36EB7F05-B346-2A4F-A676-DB9CD95A1FF5}"/>
              </a:ext>
            </a:extLst>
          </p:cNvPr>
          <p:cNvSpPr>
            <a:spLocks noGrp="1"/>
          </p:cNvSpPr>
          <p:nvPr>
            <p:ph type="ftr" sz="quarter" idx="11"/>
          </p:nvPr>
        </p:nvSpPr>
        <p:spPr/>
        <p:txBody>
          <a:bodyPr/>
          <a:lstStyle/>
          <a:p>
            <a:r>
              <a:rPr lang="en-US" dirty="0"/>
              <a:t>Copyright 2017 • Virginia Tech • All Rights Reserved</a:t>
            </a:r>
          </a:p>
        </p:txBody>
      </p:sp>
      <p:sp>
        <p:nvSpPr>
          <p:cNvPr id="3" name="Date Placeholder 2">
            <a:extLst>
              <a:ext uri="{FF2B5EF4-FFF2-40B4-BE49-F238E27FC236}">
                <a16:creationId xmlns:a16="http://schemas.microsoft.com/office/drawing/2014/main" id="{7A8627E5-5690-8F41-8334-56AB227C610A}"/>
              </a:ext>
            </a:extLst>
          </p:cNvPr>
          <p:cNvSpPr>
            <a:spLocks noGrp="1"/>
          </p:cNvSpPr>
          <p:nvPr>
            <p:ph type="dt" sz="half" idx="10"/>
          </p:nvPr>
        </p:nvSpPr>
        <p:spPr/>
        <p:txBody>
          <a:bodyPr/>
          <a:lstStyle/>
          <a:p>
            <a:fld id="{05CA0582-F0BC-F345-B31A-D42E41C2ADA4}" type="datetime1">
              <a:rPr lang="en-US" smtClean="0"/>
              <a:t>11/25/19</a:t>
            </a:fld>
            <a:endParaRPr lang="en-US" dirty="0"/>
          </a:p>
        </p:txBody>
      </p:sp>
      <p:sp>
        <p:nvSpPr>
          <p:cNvPr id="5" name="Slide Number Placeholder 4">
            <a:extLst>
              <a:ext uri="{FF2B5EF4-FFF2-40B4-BE49-F238E27FC236}">
                <a16:creationId xmlns:a16="http://schemas.microsoft.com/office/drawing/2014/main" id="{D8216CA0-9DC0-E847-A117-8EDD02CD24DD}"/>
              </a:ext>
            </a:extLst>
          </p:cNvPr>
          <p:cNvSpPr>
            <a:spLocks noGrp="1"/>
          </p:cNvSpPr>
          <p:nvPr>
            <p:ph type="sldNum" sz="quarter" idx="12"/>
          </p:nvPr>
        </p:nvSpPr>
        <p:spPr/>
        <p:txBody>
          <a:bodyPr/>
          <a:lstStyle/>
          <a:p>
            <a:fld id="{F13255C3-EC6F-3E44-8738-BCB40BBB5A07}" type="slidenum">
              <a:rPr lang="en-US" smtClean="0"/>
              <a:t>6</a:t>
            </a:fld>
            <a:endParaRPr lang="en-US" dirty="0"/>
          </a:p>
        </p:txBody>
      </p:sp>
      <p:sp>
        <p:nvSpPr>
          <p:cNvPr id="6" name="Content Placeholder 5">
            <a:extLst>
              <a:ext uri="{FF2B5EF4-FFF2-40B4-BE49-F238E27FC236}">
                <a16:creationId xmlns:a16="http://schemas.microsoft.com/office/drawing/2014/main" id="{E948A919-7691-3D43-B3C8-3ECA459057F7}"/>
              </a:ext>
            </a:extLst>
          </p:cNvPr>
          <p:cNvSpPr>
            <a:spLocks noGrp="1"/>
          </p:cNvSpPr>
          <p:nvPr>
            <p:ph idx="1"/>
          </p:nvPr>
        </p:nvSpPr>
        <p:spPr>
          <a:xfrm>
            <a:off x="599508" y="1322914"/>
            <a:ext cx="10993119" cy="4888005"/>
          </a:xfrm>
        </p:spPr>
        <p:txBody>
          <a:bodyPr>
            <a:normAutofit fontScale="92500" lnSpcReduction="20000"/>
          </a:bodyPr>
          <a:lstStyle/>
          <a:p>
            <a:r>
              <a:rPr lang="en-US" dirty="0"/>
              <a:t>Import</a:t>
            </a:r>
          </a:p>
          <a:p>
            <a:pPr lvl="1"/>
            <a:r>
              <a:rPr lang="en-US" dirty="0"/>
              <a:t>6 tab-delimited files covering 2012 – 2017 downloaded from CMS then imported into R</a:t>
            </a:r>
          </a:p>
          <a:p>
            <a:r>
              <a:rPr lang="en-US" dirty="0"/>
              <a:t>A Little Transformation then Integration</a:t>
            </a:r>
          </a:p>
          <a:p>
            <a:pPr lvl="1"/>
            <a:r>
              <a:rPr lang="en-US" dirty="0"/>
              <a:t>Deleted a few variables present in data for 2012 – 2014 that are not present in later years </a:t>
            </a:r>
          </a:p>
          <a:p>
            <a:pPr lvl="1"/>
            <a:r>
              <a:rPr lang="en-US" dirty="0"/>
              <a:t>Added “year” variable to each dataset for possible year-to-year comparisons</a:t>
            </a:r>
          </a:p>
          <a:p>
            <a:pPr lvl="1"/>
            <a:r>
              <a:rPr lang="en-US" dirty="0"/>
              <a:t>Combined 6 sets into 1 master set</a:t>
            </a:r>
          </a:p>
          <a:p>
            <a:r>
              <a:rPr lang="en-US" dirty="0"/>
              <a:t>Result:</a:t>
            </a:r>
          </a:p>
          <a:p>
            <a:pPr lvl="1"/>
            <a:r>
              <a:rPr lang="en-US" dirty="0"/>
              <a:t>Data on 56,814,942 Medicare claims by 1,213,457 individual providers and 73,719 organizational providers for a total of 1,287,176 providers</a:t>
            </a:r>
          </a:p>
          <a:p>
            <a:pPr lvl="1"/>
            <a:r>
              <a:rPr lang="en-US" dirty="0"/>
              <a:t>Approx. 12GB of data in memory </a:t>
            </a:r>
          </a:p>
          <a:p>
            <a:endParaRPr lang="en-US" dirty="0"/>
          </a:p>
        </p:txBody>
      </p:sp>
    </p:spTree>
    <p:extLst>
      <p:ext uri="{BB962C8B-B14F-4D97-AF65-F5344CB8AC3E}">
        <p14:creationId xmlns:p14="http://schemas.microsoft.com/office/powerpoint/2010/main" val="375192084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6762A-5E1D-9A4C-A770-3D0681691468}"/>
              </a:ext>
            </a:extLst>
          </p:cNvPr>
          <p:cNvSpPr>
            <a:spLocks noGrp="1"/>
          </p:cNvSpPr>
          <p:nvPr>
            <p:ph type="title"/>
          </p:nvPr>
        </p:nvSpPr>
        <p:spPr/>
        <p:txBody>
          <a:bodyPr/>
          <a:lstStyle/>
          <a:p>
            <a:r>
              <a:rPr lang="en-US" dirty="0"/>
              <a:t>Sample HCPCS Codes &amp; Descriptions</a:t>
            </a:r>
          </a:p>
        </p:txBody>
      </p:sp>
      <p:sp>
        <p:nvSpPr>
          <p:cNvPr id="3" name="Footer Placeholder 2">
            <a:extLst>
              <a:ext uri="{FF2B5EF4-FFF2-40B4-BE49-F238E27FC236}">
                <a16:creationId xmlns:a16="http://schemas.microsoft.com/office/drawing/2014/main" id="{BA05EFDA-9B74-904D-B6EF-C7F428A2927D}"/>
              </a:ext>
            </a:extLst>
          </p:cNvPr>
          <p:cNvSpPr>
            <a:spLocks noGrp="1"/>
          </p:cNvSpPr>
          <p:nvPr>
            <p:ph type="ftr" sz="quarter" idx="11"/>
          </p:nvPr>
        </p:nvSpPr>
        <p:spPr/>
        <p:txBody>
          <a:bodyPr/>
          <a:lstStyle/>
          <a:p>
            <a:r>
              <a:rPr lang="en-US" dirty="0"/>
              <a:t>Copyright 2017 • Virginia Tech • All Rights Reserved</a:t>
            </a:r>
          </a:p>
        </p:txBody>
      </p:sp>
      <p:sp>
        <p:nvSpPr>
          <p:cNvPr id="4" name="Date Placeholder 3">
            <a:extLst>
              <a:ext uri="{FF2B5EF4-FFF2-40B4-BE49-F238E27FC236}">
                <a16:creationId xmlns:a16="http://schemas.microsoft.com/office/drawing/2014/main" id="{231F0023-EFFF-454C-9F8A-48ACDBAB718C}"/>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5" name="Slide Number Placeholder 4">
            <a:extLst>
              <a:ext uri="{FF2B5EF4-FFF2-40B4-BE49-F238E27FC236}">
                <a16:creationId xmlns:a16="http://schemas.microsoft.com/office/drawing/2014/main" id="{1974BE15-C1AD-334D-AEF0-4CB64D0BB0FD}"/>
              </a:ext>
            </a:extLst>
          </p:cNvPr>
          <p:cNvSpPr>
            <a:spLocks noGrp="1"/>
          </p:cNvSpPr>
          <p:nvPr>
            <p:ph type="sldNum" sz="quarter" idx="12"/>
          </p:nvPr>
        </p:nvSpPr>
        <p:spPr/>
        <p:txBody>
          <a:bodyPr/>
          <a:lstStyle/>
          <a:p>
            <a:fld id="{F13255C3-EC6F-3E44-8738-BCB40BBB5A07}" type="slidenum">
              <a:rPr lang="en-US" smtClean="0"/>
              <a:t>7</a:t>
            </a:fld>
            <a:endParaRPr lang="en-US" dirty="0"/>
          </a:p>
        </p:txBody>
      </p:sp>
      <p:pic>
        <p:nvPicPr>
          <p:cNvPr id="8" name="Picture 7">
            <a:extLst>
              <a:ext uri="{FF2B5EF4-FFF2-40B4-BE49-F238E27FC236}">
                <a16:creationId xmlns:a16="http://schemas.microsoft.com/office/drawing/2014/main" id="{E09FCD87-53A6-754E-918F-A65E3A6D7AC7}"/>
              </a:ext>
            </a:extLst>
          </p:cNvPr>
          <p:cNvPicPr>
            <a:picLocks noChangeAspect="1"/>
          </p:cNvPicPr>
          <p:nvPr/>
        </p:nvPicPr>
        <p:blipFill>
          <a:blip r:embed="rId2"/>
          <a:stretch>
            <a:fillRect/>
          </a:stretch>
        </p:blipFill>
        <p:spPr>
          <a:xfrm>
            <a:off x="882650" y="1803400"/>
            <a:ext cx="10426700" cy="3251200"/>
          </a:xfrm>
          <a:prstGeom prst="rect">
            <a:avLst/>
          </a:prstGeom>
        </p:spPr>
      </p:pic>
    </p:spTree>
    <p:extLst>
      <p:ext uri="{BB962C8B-B14F-4D97-AF65-F5344CB8AC3E}">
        <p14:creationId xmlns:p14="http://schemas.microsoft.com/office/powerpoint/2010/main" val="427304799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9E3A3-A3D5-924D-B985-C44A96576083}"/>
              </a:ext>
            </a:extLst>
          </p:cNvPr>
          <p:cNvSpPr>
            <a:spLocks noGrp="1"/>
          </p:cNvSpPr>
          <p:nvPr>
            <p:ph type="title"/>
          </p:nvPr>
        </p:nvSpPr>
        <p:spPr/>
        <p:txBody>
          <a:bodyPr>
            <a:normAutofit fontScale="90000"/>
          </a:bodyPr>
          <a:lstStyle/>
          <a:p>
            <a:r>
              <a:rPr lang="en-US" dirty="0"/>
              <a:t>Simple Relational Model: 3 Entities</a:t>
            </a:r>
          </a:p>
        </p:txBody>
      </p:sp>
      <p:sp>
        <p:nvSpPr>
          <p:cNvPr id="4" name="Date Placeholder 3">
            <a:extLst>
              <a:ext uri="{FF2B5EF4-FFF2-40B4-BE49-F238E27FC236}">
                <a16:creationId xmlns:a16="http://schemas.microsoft.com/office/drawing/2014/main" id="{7B711659-0B83-0943-A5AD-E5BDD10C26A2}"/>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3" name="Footer Placeholder 2">
            <a:extLst>
              <a:ext uri="{FF2B5EF4-FFF2-40B4-BE49-F238E27FC236}">
                <a16:creationId xmlns:a16="http://schemas.microsoft.com/office/drawing/2014/main" id="{01CE9367-9F96-8744-8EEC-2FA0F0C1DE8D}"/>
              </a:ext>
            </a:extLst>
          </p:cNvPr>
          <p:cNvSpPr>
            <a:spLocks noGrp="1"/>
          </p:cNvSpPr>
          <p:nvPr>
            <p:ph type="ftr" sz="quarter" idx="11"/>
          </p:nvPr>
        </p:nvSpPr>
        <p:spPr/>
        <p:txBody>
          <a:bodyPr/>
          <a:lstStyle/>
          <a:p>
            <a:r>
              <a:rPr lang="en-US" dirty="0"/>
              <a:t>Copyright 2017 • Virginia Tech • All Rights Reserved</a:t>
            </a:r>
          </a:p>
        </p:txBody>
      </p:sp>
      <p:sp>
        <p:nvSpPr>
          <p:cNvPr id="5" name="Slide Number Placeholder 4">
            <a:extLst>
              <a:ext uri="{FF2B5EF4-FFF2-40B4-BE49-F238E27FC236}">
                <a16:creationId xmlns:a16="http://schemas.microsoft.com/office/drawing/2014/main" id="{0C136703-7597-1E4A-B9EE-5610792DD44E}"/>
              </a:ext>
            </a:extLst>
          </p:cNvPr>
          <p:cNvSpPr>
            <a:spLocks noGrp="1"/>
          </p:cNvSpPr>
          <p:nvPr>
            <p:ph type="sldNum" sz="quarter" idx="12"/>
          </p:nvPr>
        </p:nvSpPr>
        <p:spPr/>
        <p:txBody>
          <a:bodyPr/>
          <a:lstStyle/>
          <a:p>
            <a:fld id="{F13255C3-EC6F-3E44-8738-BCB40BBB5A07}" type="slidenum">
              <a:rPr lang="en-US" smtClean="0"/>
              <a:t>8</a:t>
            </a:fld>
            <a:endParaRPr lang="en-US" dirty="0"/>
          </a:p>
        </p:txBody>
      </p:sp>
      <p:sp>
        <p:nvSpPr>
          <p:cNvPr id="8" name="TextBox 7">
            <a:extLst>
              <a:ext uri="{FF2B5EF4-FFF2-40B4-BE49-F238E27FC236}">
                <a16:creationId xmlns:a16="http://schemas.microsoft.com/office/drawing/2014/main" id="{2CD079D4-E518-A946-9BCD-476EB9437586}"/>
              </a:ext>
            </a:extLst>
          </p:cNvPr>
          <p:cNvSpPr txBox="1"/>
          <p:nvPr/>
        </p:nvSpPr>
        <p:spPr>
          <a:xfrm>
            <a:off x="3992156" y="2120158"/>
            <a:ext cx="2717090" cy="3139321"/>
          </a:xfrm>
          <a:prstGeom prst="rect">
            <a:avLst/>
          </a:prstGeom>
          <a:solidFill>
            <a:schemeClr val="accent2">
              <a:lumMod val="40000"/>
              <a:lumOff val="60000"/>
            </a:schemeClr>
          </a:solidFill>
          <a:ln w="28575">
            <a:solidFill>
              <a:schemeClr val="tx1"/>
            </a:solidFill>
          </a:ln>
        </p:spPr>
        <p:txBody>
          <a:bodyPr wrap="none" rtlCol="0">
            <a:spAutoFit/>
          </a:bodyPr>
          <a:lstStyle/>
          <a:p>
            <a:pPr algn="ctr"/>
            <a:r>
              <a:rPr lang="en-US" u="sng" dirty="0"/>
              <a:t>Claims</a:t>
            </a:r>
          </a:p>
          <a:p>
            <a:r>
              <a:rPr lang="en-US" dirty="0"/>
              <a:t>Who: NPI</a:t>
            </a:r>
          </a:p>
          <a:p>
            <a:r>
              <a:rPr lang="en-US" dirty="0"/>
              <a:t>What Service: HCPCS Code</a:t>
            </a:r>
          </a:p>
          <a:p>
            <a:r>
              <a:rPr lang="en-US" dirty="0"/>
              <a:t>Drug Indicator</a:t>
            </a:r>
          </a:p>
          <a:p>
            <a:r>
              <a:rPr lang="en-US" dirty="0"/>
              <a:t>Amount of Service</a:t>
            </a:r>
          </a:p>
          <a:p>
            <a:r>
              <a:rPr lang="en-US" dirty="0"/>
              <a:t># of Beneficiaries</a:t>
            </a:r>
          </a:p>
          <a:p>
            <a:r>
              <a:rPr lang="en-US" dirty="0"/>
              <a:t>Place of Service: “O” or “F”</a:t>
            </a:r>
          </a:p>
          <a:p>
            <a:r>
              <a:rPr lang="en-US" dirty="0"/>
              <a:t>Avg $ Charged</a:t>
            </a:r>
          </a:p>
          <a:p>
            <a:r>
              <a:rPr lang="en-US" dirty="0"/>
              <a:t>Avg $ Allowed</a:t>
            </a:r>
          </a:p>
          <a:p>
            <a:r>
              <a:rPr lang="en-US" dirty="0"/>
              <a:t>Avg $ Paid</a:t>
            </a:r>
          </a:p>
          <a:p>
            <a:r>
              <a:rPr lang="en-US" dirty="0"/>
              <a:t>ZIP, State</a:t>
            </a:r>
          </a:p>
        </p:txBody>
      </p:sp>
      <p:sp>
        <p:nvSpPr>
          <p:cNvPr id="9" name="TextBox 8">
            <a:extLst>
              <a:ext uri="{FF2B5EF4-FFF2-40B4-BE49-F238E27FC236}">
                <a16:creationId xmlns:a16="http://schemas.microsoft.com/office/drawing/2014/main" id="{807F54E4-B645-BA42-B454-61080FEBC303}"/>
              </a:ext>
            </a:extLst>
          </p:cNvPr>
          <p:cNvSpPr txBox="1"/>
          <p:nvPr/>
        </p:nvSpPr>
        <p:spPr>
          <a:xfrm>
            <a:off x="704848" y="3226056"/>
            <a:ext cx="1257652" cy="923330"/>
          </a:xfrm>
          <a:prstGeom prst="rect">
            <a:avLst/>
          </a:prstGeom>
          <a:solidFill>
            <a:schemeClr val="accent2">
              <a:lumMod val="40000"/>
              <a:lumOff val="60000"/>
            </a:schemeClr>
          </a:solidFill>
          <a:ln w="28575">
            <a:solidFill>
              <a:schemeClr val="tx1"/>
            </a:solidFill>
          </a:ln>
        </p:spPr>
        <p:txBody>
          <a:bodyPr wrap="none" rtlCol="0">
            <a:spAutoFit/>
          </a:bodyPr>
          <a:lstStyle/>
          <a:p>
            <a:pPr algn="ctr"/>
            <a:r>
              <a:rPr lang="en-US" u="sng" dirty="0"/>
              <a:t>HCPCS</a:t>
            </a:r>
          </a:p>
          <a:p>
            <a:r>
              <a:rPr lang="en-US" dirty="0"/>
              <a:t>Code</a:t>
            </a:r>
          </a:p>
          <a:p>
            <a:r>
              <a:rPr lang="en-US" dirty="0"/>
              <a:t>Description</a:t>
            </a:r>
          </a:p>
        </p:txBody>
      </p:sp>
      <p:sp>
        <p:nvSpPr>
          <p:cNvPr id="11" name="TextBox 10">
            <a:extLst>
              <a:ext uri="{FF2B5EF4-FFF2-40B4-BE49-F238E27FC236}">
                <a16:creationId xmlns:a16="http://schemas.microsoft.com/office/drawing/2014/main" id="{469FA402-1CDC-3042-B7EC-84623BCC5E2A}"/>
              </a:ext>
            </a:extLst>
          </p:cNvPr>
          <p:cNvSpPr txBox="1"/>
          <p:nvPr/>
        </p:nvSpPr>
        <p:spPr>
          <a:xfrm>
            <a:off x="8826143" y="2810558"/>
            <a:ext cx="1644617" cy="1754326"/>
          </a:xfrm>
          <a:prstGeom prst="rect">
            <a:avLst/>
          </a:prstGeom>
          <a:solidFill>
            <a:schemeClr val="accent2">
              <a:lumMod val="40000"/>
              <a:lumOff val="60000"/>
            </a:schemeClr>
          </a:solidFill>
          <a:ln w="28575">
            <a:solidFill>
              <a:schemeClr val="tx1"/>
            </a:solidFill>
          </a:ln>
        </p:spPr>
        <p:txBody>
          <a:bodyPr wrap="none" rtlCol="0">
            <a:spAutoFit/>
          </a:bodyPr>
          <a:lstStyle/>
          <a:p>
            <a:pPr algn="ctr"/>
            <a:r>
              <a:rPr lang="en-US" u="sng" dirty="0"/>
              <a:t>Providers</a:t>
            </a:r>
          </a:p>
          <a:p>
            <a:r>
              <a:rPr lang="en-US" dirty="0"/>
              <a:t>NPI</a:t>
            </a:r>
          </a:p>
          <a:p>
            <a:r>
              <a:rPr lang="en-US" dirty="0"/>
              <a:t>Credentials</a:t>
            </a:r>
          </a:p>
          <a:p>
            <a:r>
              <a:rPr lang="en-US" dirty="0"/>
              <a:t>Gender</a:t>
            </a:r>
          </a:p>
          <a:p>
            <a:r>
              <a:rPr lang="en-US" dirty="0"/>
              <a:t>Type: “I” or “O”</a:t>
            </a:r>
          </a:p>
          <a:p>
            <a:r>
              <a:rPr lang="en-US" dirty="0"/>
              <a:t>“Specialty”</a:t>
            </a:r>
          </a:p>
        </p:txBody>
      </p:sp>
      <p:sp>
        <p:nvSpPr>
          <p:cNvPr id="15" name="TextBox 14">
            <a:extLst>
              <a:ext uri="{FF2B5EF4-FFF2-40B4-BE49-F238E27FC236}">
                <a16:creationId xmlns:a16="http://schemas.microsoft.com/office/drawing/2014/main" id="{8023213B-87CB-814E-BB44-B9FA896C8621}"/>
              </a:ext>
            </a:extLst>
          </p:cNvPr>
          <p:cNvSpPr txBox="1"/>
          <p:nvPr/>
        </p:nvSpPr>
        <p:spPr>
          <a:xfrm>
            <a:off x="7542855" y="3320486"/>
            <a:ext cx="510076" cy="369332"/>
          </a:xfrm>
          <a:prstGeom prst="rect">
            <a:avLst/>
          </a:prstGeom>
          <a:noFill/>
        </p:spPr>
        <p:txBody>
          <a:bodyPr wrap="none" rtlCol="0">
            <a:spAutoFit/>
          </a:bodyPr>
          <a:lstStyle/>
          <a:p>
            <a:r>
              <a:rPr lang="en-US" dirty="0"/>
              <a:t>NPI</a:t>
            </a:r>
          </a:p>
        </p:txBody>
      </p:sp>
      <p:cxnSp>
        <p:nvCxnSpPr>
          <p:cNvPr id="17" name="Straight Arrow Connector 16">
            <a:extLst>
              <a:ext uri="{FF2B5EF4-FFF2-40B4-BE49-F238E27FC236}">
                <a16:creationId xmlns:a16="http://schemas.microsoft.com/office/drawing/2014/main" id="{AAE39DD2-4250-1D4F-8A56-17CFEF67B8C8}"/>
              </a:ext>
            </a:extLst>
          </p:cNvPr>
          <p:cNvCxnSpPr>
            <a:cxnSpLocks/>
            <a:stCxn id="8" idx="3"/>
            <a:endCxn id="11" idx="1"/>
          </p:cNvCxnSpPr>
          <p:nvPr/>
        </p:nvCxnSpPr>
        <p:spPr>
          <a:xfrm flipV="1">
            <a:off x="6709246" y="3687721"/>
            <a:ext cx="2116897" cy="2098"/>
          </a:xfrm>
          <a:prstGeom prst="straightConnector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5E2B4E1-6131-7245-A226-FF8A1B2F09AA}"/>
              </a:ext>
            </a:extLst>
          </p:cNvPr>
          <p:cNvCxnSpPr>
            <a:stCxn id="9" idx="3"/>
            <a:endCxn id="8" idx="1"/>
          </p:cNvCxnSpPr>
          <p:nvPr/>
        </p:nvCxnSpPr>
        <p:spPr>
          <a:xfrm>
            <a:off x="1962500" y="3687721"/>
            <a:ext cx="2029656" cy="2098"/>
          </a:xfrm>
          <a:prstGeom prst="straightConnector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ECE7251F-6CF3-0A40-9B17-1CFE51D34FC4}"/>
              </a:ext>
            </a:extLst>
          </p:cNvPr>
          <p:cNvSpPr txBox="1"/>
          <p:nvPr/>
        </p:nvSpPr>
        <p:spPr>
          <a:xfrm>
            <a:off x="2562998" y="3320486"/>
            <a:ext cx="667170" cy="369332"/>
          </a:xfrm>
          <a:prstGeom prst="rect">
            <a:avLst/>
          </a:prstGeom>
          <a:noFill/>
        </p:spPr>
        <p:txBody>
          <a:bodyPr wrap="none" rtlCol="0">
            <a:spAutoFit/>
          </a:bodyPr>
          <a:lstStyle/>
          <a:p>
            <a:r>
              <a:rPr lang="en-US" dirty="0"/>
              <a:t>Code</a:t>
            </a:r>
          </a:p>
        </p:txBody>
      </p:sp>
    </p:spTree>
    <p:extLst>
      <p:ext uri="{BB962C8B-B14F-4D97-AF65-F5344CB8AC3E}">
        <p14:creationId xmlns:p14="http://schemas.microsoft.com/office/powerpoint/2010/main" val="353648632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48DD9-9F8A-5147-B2C2-113DC27D0765}"/>
              </a:ext>
            </a:extLst>
          </p:cNvPr>
          <p:cNvSpPr>
            <a:spLocks noGrp="1"/>
          </p:cNvSpPr>
          <p:nvPr>
            <p:ph type="title"/>
          </p:nvPr>
        </p:nvSpPr>
        <p:spPr/>
        <p:txBody>
          <a:bodyPr/>
          <a:lstStyle/>
          <a:p>
            <a:r>
              <a:rPr lang="en-US" dirty="0"/>
              <a:t>Data Integrity Checks</a:t>
            </a:r>
          </a:p>
        </p:txBody>
      </p:sp>
      <p:sp>
        <p:nvSpPr>
          <p:cNvPr id="3" name="Footer Placeholder 2">
            <a:extLst>
              <a:ext uri="{FF2B5EF4-FFF2-40B4-BE49-F238E27FC236}">
                <a16:creationId xmlns:a16="http://schemas.microsoft.com/office/drawing/2014/main" id="{F0CD0680-A217-2147-840E-399AFDDB4694}"/>
              </a:ext>
            </a:extLst>
          </p:cNvPr>
          <p:cNvSpPr>
            <a:spLocks noGrp="1"/>
          </p:cNvSpPr>
          <p:nvPr>
            <p:ph type="ftr" sz="quarter" idx="11"/>
          </p:nvPr>
        </p:nvSpPr>
        <p:spPr/>
        <p:txBody>
          <a:bodyPr/>
          <a:lstStyle/>
          <a:p>
            <a:r>
              <a:rPr lang="en-US" dirty="0"/>
              <a:t>Copyright 2017 • Virginia Tech • All Rights Reserved</a:t>
            </a:r>
          </a:p>
        </p:txBody>
      </p:sp>
      <p:sp>
        <p:nvSpPr>
          <p:cNvPr id="4" name="Date Placeholder 3">
            <a:extLst>
              <a:ext uri="{FF2B5EF4-FFF2-40B4-BE49-F238E27FC236}">
                <a16:creationId xmlns:a16="http://schemas.microsoft.com/office/drawing/2014/main" id="{52978BCF-82FD-8548-B54B-E167BBDD4CAE}"/>
              </a:ext>
            </a:extLst>
          </p:cNvPr>
          <p:cNvSpPr>
            <a:spLocks noGrp="1"/>
          </p:cNvSpPr>
          <p:nvPr>
            <p:ph type="dt" sz="half" idx="10"/>
          </p:nvPr>
        </p:nvSpPr>
        <p:spPr/>
        <p:txBody>
          <a:bodyPr/>
          <a:lstStyle/>
          <a:p>
            <a:fld id="{8F20CFAF-6397-9140-BAA5-38A78A31A2FC}" type="datetime1">
              <a:rPr lang="en-US" smtClean="0"/>
              <a:t>11/25/19</a:t>
            </a:fld>
            <a:endParaRPr lang="en-US" dirty="0"/>
          </a:p>
        </p:txBody>
      </p:sp>
      <p:sp>
        <p:nvSpPr>
          <p:cNvPr id="5" name="Slide Number Placeholder 4">
            <a:extLst>
              <a:ext uri="{FF2B5EF4-FFF2-40B4-BE49-F238E27FC236}">
                <a16:creationId xmlns:a16="http://schemas.microsoft.com/office/drawing/2014/main" id="{2132BD42-0497-794E-A47B-D4B241304CC3}"/>
              </a:ext>
            </a:extLst>
          </p:cNvPr>
          <p:cNvSpPr>
            <a:spLocks noGrp="1"/>
          </p:cNvSpPr>
          <p:nvPr>
            <p:ph type="sldNum" sz="quarter" idx="12"/>
          </p:nvPr>
        </p:nvSpPr>
        <p:spPr/>
        <p:txBody>
          <a:bodyPr/>
          <a:lstStyle/>
          <a:p>
            <a:fld id="{F13255C3-EC6F-3E44-8738-BCB40BBB5A07}" type="slidenum">
              <a:rPr lang="en-US" smtClean="0"/>
              <a:t>9</a:t>
            </a:fld>
            <a:endParaRPr lang="en-US" dirty="0"/>
          </a:p>
        </p:txBody>
      </p:sp>
      <p:sp>
        <p:nvSpPr>
          <p:cNvPr id="6" name="Content Placeholder 5">
            <a:extLst>
              <a:ext uri="{FF2B5EF4-FFF2-40B4-BE49-F238E27FC236}">
                <a16:creationId xmlns:a16="http://schemas.microsoft.com/office/drawing/2014/main" id="{F4348F98-68F4-3A44-B585-829956C0C469}"/>
              </a:ext>
            </a:extLst>
          </p:cNvPr>
          <p:cNvSpPr>
            <a:spLocks noGrp="1"/>
          </p:cNvSpPr>
          <p:nvPr>
            <p:ph idx="1"/>
          </p:nvPr>
        </p:nvSpPr>
        <p:spPr>
          <a:xfrm>
            <a:off x="349956" y="1780145"/>
            <a:ext cx="11176000" cy="4888005"/>
          </a:xfrm>
        </p:spPr>
        <p:txBody>
          <a:bodyPr>
            <a:normAutofit fontScale="92500" lnSpcReduction="20000"/>
          </a:bodyPr>
          <a:lstStyle/>
          <a:p>
            <a:r>
              <a:rPr lang="en-US" dirty="0"/>
              <a:t>Individual “I” vs Organizational “O” Providers</a:t>
            </a:r>
          </a:p>
          <a:p>
            <a:pPr lvl="1"/>
            <a:r>
              <a:rPr lang="en-US" dirty="0"/>
              <a:t>No providers coded both ways</a:t>
            </a:r>
          </a:p>
          <a:p>
            <a:r>
              <a:rPr lang="en-US" dirty="0"/>
              <a:t>Gender</a:t>
            </a:r>
          </a:p>
          <a:p>
            <a:pPr lvl="1"/>
            <a:r>
              <a:rPr lang="en-US" dirty="0"/>
              <a:t>311 Individual providers coded both ways</a:t>
            </a:r>
          </a:p>
          <a:p>
            <a:pPr lvl="1"/>
            <a:r>
              <a:rPr lang="en-US" dirty="0"/>
              <a:t>No Organizational providers had a gender assigned</a:t>
            </a:r>
          </a:p>
          <a:p>
            <a:r>
              <a:rPr lang="en-US" dirty="0"/>
              <a:t>Provider Types, i.e. Specialties (Cardiologist vs Cardiology etc.)</a:t>
            </a:r>
          </a:p>
          <a:p>
            <a:pPr lvl="1"/>
            <a:r>
              <a:rPr lang="en-US" dirty="0"/>
              <a:t>254,378 providers used multiple specialties</a:t>
            </a:r>
          </a:p>
          <a:p>
            <a:r>
              <a:rPr lang="en-US" dirty="0"/>
              <a:t>Credentials (M.D. vs MD etc)</a:t>
            </a:r>
          </a:p>
          <a:p>
            <a:pPr lvl="1"/>
            <a:r>
              <a:rPr lang="en-US" dirty="0"/>
              <a:t>21,142 providers used multiple credentials</a:t>
            </a:r>
          </a:p>
          <a:p>
            <a:r>
              <a:rPr lang="en-US" dirty="0"/>
              <a:t>HCPCS Codes &amp; Descriptions</a:t>
            </a:r>
          </a:p>
          <a:p>
            <a:pPr lvl="1"/>
            <a:r>
              <a:rPr lang="en-US" dirty="0"/>
              <a:t>1,551 codes had multiple descriptions</a:t>
            </a:r>
          </a:p>
          <a:p>
            <a:pPr lvl="1"/>
            <a:endParaRPr lang="en-US" dirty="0"/>
          </a:p>
          <a:p>
            <a:endParaRPr lang="en-US" dirty="0"/>
          </a:p>
        </p:txBody>
      </p:sp>
    </p:spTree>
    <p:extLst>
      <p:ext uri="{BB962C8B-B14F-4D97-AF65-F5344CB8AC3E}">
        <p14:creationId xmlns:p14="http://schemas.microsoft.com/office/powerpoint/2010/main" val="340792504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rporate Partners Presentation - Fricker - October 2018" id="{F003C96A-DF18-DA42-9473-574E29B2D8AC}" vid="{10E0DB58-69D1-C84F-A49C-7E53A06F37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5170</TotalTime>
  <Words>1199</Words>
  <Application>Microsoft Macintosh PowerPoint</Application>
  <PresentationFormat>Widescreen</PresentationFormat>
  <Paragraphs>257</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Acherus Grotesque Bold</vt:lpstr>
      <vt:lpstr>Acherus Grotesque Light</vt:lpstr>
      <vt:lpstr>Arial</vt:lpstr>
      <vt:lpstr>Calibri</vt:lpstr>
      <vt:lpstr>Trebuchet MS</vt:lpstr>
      <vt:lpstr>Wingdings</vt:lpstr>
      <vt:lpstr>Office Theme</vt:lpstr>
      <vt:lpstr>5615 Special Topics: Data Munging and Exploratory Data Analysis</vt:lpstr>
      <vt:lpstr>Munging and Exploring a Large Medicare Claims Dataset</vt:lpstr>
      <vt:lpstr>Provider Utilization &amp; Payment Data Public Use Files</vt:lpstr>
      <vt:lpstr>Why Did I Explore This Data?</vt:lpstr>
      <vt:lpstr>Data Science Process</vt:lpstr>
      <vt:lpstr>Import, Transform, Integrate</vt:lpstr>
      <vt:lpstr>Sample HCPCS Codes &amp; Descriptions</vt:lpstr>
      <vt:lpstr>Simple Relational Model: 3 Entities</vt:lpstr>
      <vt:lpstr>Data Integrity Checks</vt:lpstr>
      <vt:lpstr>Resolving Integrity Issues</vt:lpstr>
      <vt:lpstr>Features &amp; Limitations of the Data</vt:lpstr>
      <vt:lpstr>Some Summary Statistics</vt:lpstr>
      <vt:lpstr>What is Exploratory Data Analysis?</vt:lpstr>
      <vt:lpstr>Let’s Explore Payments</vt:lpstr>
      <vt:lpstr>PowerPoint Presentation</vt:lpstr>
      <vt:lpstr>PowerPoint Presentation</vt:lpstr>
      <vt:lpstr>Gini Index</vt:lpstr>
      <vt:lpstr>From Gini Plots to Logistic Regression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State of the Department</dc:title>
  <dc:creator>Tom Woteki</dc:creator>
  <cp:lastModifiedBy>Tom Woteki</cp:lastModifiedBy>
  <cp:revision>123</cp:revision>
  <cp:lastPrinted>2018-07-27T13:46:31Z</cp:lastPrinted>
  <dcterms:created xsi:type="dcterms:W3CDTF">2019-05-15T14:40:11Z</dcterms:created>
  <dcterms:modified xsi:type="dcterms:W3CDTF">2019-11-25T15:44:16Z</dcterms:modified>
</cp:coreProperties>
</file>

<file path=docProps/thumbnail.jpeg>
</file>